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0" r:id="rId4"/>
  </p:sldMasterIdLst>
  <p:notesMasterIdLst>
    <p:notesMasterId r:id="rId23"/>
  </p:notesMasterIdLst>
  <p:handoutMasterIdLst>
    <p:handoutMasterId r:id="rId24"/>
  </p:handoutMasterIdLst>
  <p:sldIdLst>
    <p:sldId id="289" r:id="rId5"/>
    <p:sldId id="297" r:id="rId6"/>
    <p:sldId id="286" r:id="rId7"/>
    <p:sldId id="290" r:id="rId8"/>
    <p:sldId id="309" r:id="rId9"/>
    <p:sldId id="310" r:id="rId10"/>
    <p:sldId id="291" r:id="rId11"/>
    <p:sldId id="292" r:id="rId12"/>
    <p:sldId id="293" r:id="rId13"/>
    <p:sldId id="294" r:id="rId14"/>
    <p:sldId id="296" r:id="rId15"/>
    <p:sldId id="308" r:id="rId16"/>
    <p:sldId id="295" r:id="rId17"/>
    <p:sldId id="298" r:id="rId18"/>
    <p:sldId id="302" r:id="rId19"/>
    <p:sldId id="299" r:id="rId20"/>
    <p:sldId id="303" r:id="rId21"/>
    <p:sldId id="300"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14684C-EFF9-F447-6D3B-0FC2786AC472}" name="Catherine" initials="C" userId="S::Catherine.St.Andre@usace.army.mil::bd540745-5259-4206-9688-c7c8a5acc5e9" providerId="AD"/>
  <p188:author id="{84986BF3-81DB-2739-06C4-AEB1F1DDBA79}" name="JAQ" initials="JAQ" userId="JAQ"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2CE"/>
    <a:srgbClr val="FFFFFF"/>
    <a:srgbClr val="3E6682"/>
    <a:srgbClr val="D4E1EA"/>
    <a:srgbClr val="F8F8F8"/>
    <a:srgbClr val="A9C3D6"/>
    <a:srgbClr val="7EA6C1"/>
    <a:srgbClr val="9FE1FF"/>
    <a:srgbClr val="005D86"/>
    <a:srgbClr val="0070C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1727"/>
          </a:xfrm>
          <a:prstGeom prst="rect">
            <a:avLst/>
          </a:prstGeom>
        </p:spPr>
        <p:txBody>
          <a:bodyPr vert="horz" lIns="96648" tIns="48325" rIns="96648" bIns="48325" rtlCol="0"/>
          <a:lstStyle>
            <a:lvl1pPr algn="l">
              <a:defRPr sz="1300"/>
            </a:lvl1pPr>
          </a:lstStyle>
          <a:p>
            <a:r>
              <a:rPr lang="en-US" err="1"/>
              <a:t>Buffumville</a:t>
            </a:r>
            <a:r>
              <a:rPr lang="en-US"/>
              <a:t> Dam Lake Master Plan Public Involvement Presentation</a:t>
            </a:r>
          </a:p>
        </p:txBody>
      </p:sp>
      <p:sp>
        <p:nvSpPr>
          <p:cNvPr id="3" name="Date Placeholder 2"/>
          <p:cNvSpPr>
            <a:spLocks noGrp="1"/>
          </p:cNvSpPr>
          <p:nvPr>
            <p:ph type="dt" sz="quarter" idx="1"/>
          </p:nvPr>
        </p:nvSpPr>
        <p:spPr>
          <a:xfrm>
            <a:off x="4143587" y="2"/>
            <a:ext cx="3169920" cy="481727"/>
          </a:xfrm>
          <a:prstGeom prst="rect">
            <a:avLst/>
          </a:prstGeom>
        </p:spPr>
        <p:txBody>
          <a:bodyPr vert="horz" lIns="96648" tIns="48325" rIns="96648" bIns="48325" rtlCol="0"/>
          <a:lstStyle>
            <a:lvl1pPr algn="r">
              <a:defRPr sz="1300"/>
            </a:lvl1pPr>
          </a:lstStyle>
          <a:p>
            <a:fld id="{52CF3383-DF08-4C90-8557-22EF3027DD43}" type="datetimeFigureOut">
              <a:rPr lang="en-US" smtClean="0"/>
              <a:t>7/25/2024</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48" tIns="48325" rIns="96648" bIns="48325" rtlCol="0" anchor="b"/>
          <a:lstStyle>
            <a:lvl1pPr algn="l">
              <a:defRPr sz="13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f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36563" y="795338"/>
            <a:ext cx="6561137" cy="3690937"/>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385575" y="4800601"/>
            <a:ext cx="6662997" cy="4318317"/>
          </a:xfrm>
          <a:prstGeom prst="rect">
            <a:avLst/>
          </a:prstGeom>
        </p:spPr>
        <p:txBody>
          <a:bodyPr vert="horz" lIns="96648" tIns="48325" rIns="96648"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48" tIns="48325" rIns="96648" bIns="48325" rtlCol="0" anchor="b"/>
          <a:lstStyle>
            <a:lvl1pPr algn="r">
              <a:defRPr sz="1300">
                <a:latin typeface="Arial" panose="020B0604020202020204" pitchFamily="34" charset="0"/>
                <a:cs typeface="Arial" panose="020B0604020202020204" pitchFamily="34" charset="0"/>
              </a:defRPr>
            </a:lvl1pPr>
          </a:lstStyle>
          <a:p>
            <a:fld id="{BC3A86D8-1D95-4DFF-A26B-8F86AC3AC58E}" type="slidenum">
              <a:rPr lang="en-US" smtClean="0"/>
              <a:pPr/>
              <a:t>‹#›</a:t>
            </a:fld>
            <a:endParaRPr lang="en-US"/>
          </a:p>
        </p:txBody>
      </p:sp>
      <p:sp>
        <p:nvSpPr>
          <p:cNvPr id="9" name="Date Placeholder 8">
            <a:extLst>
              <a:ext uri="{FF2B5EF4-FFF2-40B4-BE49-F238E27FC236}">
                <a16:creationId xmlns:a16="http://schemas.microsoft.com/office/drawing/2014/main" id="{CF157C0D-415D-F1E4-4766-3C9A5AF0CBFC}"/>
              </a:ext>
            </a:extLst>
          </p:cNvPr>
          <p:cNvSpPr>
            <a:spLocks noGrp="1"/>
          </p:cNvSpPr>
          <p:nvPr>
            <p:ph type="dt" idx="1"/>
          </p:nvPr>
        </p:nvSpPr>
        <p:spPr>
          <a:xfrm>
            <a:off x="6128691" y="157110"/>
            <a:ext cx="1184817" cy="482283"/>
          </a:xfrm>
          <a:prstGeom prst="rect">
            <a:avLst/>
          </a:prstGeom>
        </p:spPr>
        <p:txBody>
          <a:bodyPr vert="horz" lIns="96648" tIns="48325" rIns="96648" bIns="48325" rtlCol="0"/>
          <a:lstStyle>
            <a:lvl1pPr algn="r">
              <a:defRPr sz="1300">
                <a:latin typeface="Arial" panose="020B0604020202020204" pitchFamily="34" charset="0"/>
                <a:cs typeface="Arial" panose="020B0604020202020204" pitchFamily="34" charset="0"/>
              </a:defRPr>
            </a:lvl1pPr>
          </a:lstStyle>
          <a:p>
            <a:fld id="{93DC989D-74C9-41BD-8EAF-E10476D62360}" type="datetimeFigureOut">
              <a:rPr lang="en-US" smtClean="0"/>
              <a:pPr/>
              <a:t>7/25/2024</a:t>
            </a:fld>
            <a:endParaRPr lang="en-US"/>
          </a:p>
        </p:txBody>
      </p:sp>
      <p:sp>
        <p:nvSpPr>
          <p:cNvPr id="11" name="Header Placeholder 10">
            <a:extLst>
              <a:ext uri="{FF2B5EF4-FFF2-40B4-BE49-F238E27FC236}">
                <a16:creationId xmlns:a16="http://schemas.microsoft.com/office/drawing/2014/main" id="{A3997585-2CB1-7708-A3A5-CB6CF3C8E2F1}"/>
              </a:ext>
            </a:extLst>
          </p:cNvPr>
          <p:cNvSpPr>
            <a:spLocks noGrp="1"/>
          </p:cNvSpPr>
          <p:nvPr>
            <p:ph type="hdr" sz="quarter"/>
          </p:nvPr>
        </p:nvSpPr>
        <p:spPr>
          <a:xfrm>
            <a:off x="385575" y="156553"/>
            <a:ext cx="5743115" cy="481727"/>
          </a:xfrm>
          <a:prstGeom prst="rect">
            <a:avLst/>
          </a:prstGeom>
        </p:spPr>
        <p:txBody>
          <a:bodyPr vert="horz" lIns="96648" tIns="48325" rIns="96648" bIns="48325" rtlCol="0"/>
          <a:lstStyle>
            <a:lvl1pPr algn="l">
              <a:defRPr sz="1300" b="1">
                <a:solidFill>
                  <a:srgbClr val="3E6682"/>
                </a:solidFill>
                <a:latin typeface="Arial" panose="020B0604020202020204" pitchFamily="34" charset="0"/>
                <a:cs typeface="Arial" panose="020B0604020202020204" pitchFamily="34" charset="0"/>
              </a:defRPr>
            </a:lvl1pPr>
          </a:lstStyle>
          <a:p>
            <a:r>
              <a:rPr lang="en-US"/>
              <a:t>Hodges Village Dam Master Plan Public Involvement Presentation</a:t>
            </a:r>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pPr>
              <a:buFont typeface="Arial" charset="0"/>
              <a:buNone/>
            </a:pPr>
            <a:r>
              <a:rPr lang="en-US"/>
              <a:t>Hello, my</a:t>
            </a:r>
            <a:r>
              <a:rPr lang="en-US" baseline="0"/>
              <a:t> name is </a:t>
            </a:r>
            <a:r>
              <a:rPr lang="en-US" b="1" u="none" baseline="0"/>
              <a:t>Josh Quiring</a:t>
            </a:r>
            <a:r>
              <a:rPr lang="en-US" baseline="0"/>
              <a:t>, and I am the Project Manager for the </a:t>
            </a:r>
            <a:r>
              <a:rPr lang="en-US" b="1" baseline="0"/>
              <a:t>Hodges Village Dam </a:t>
            </a:r>
            <a:r>
              <a:rPr lang="en-US" b="0" baseline="0"/>
              <a:t>Master Plan Revision</a:t>
            </a:r>
            <a:r>
              <a:rPr lang="en-US" baseline="0"/>
              <a:t>. </a:t>
            </a:r>
          </a:p>
          <a:p>
            <a:pPr>
              <a:buFont typeface="Arial" charset="0"/>
              <a:buNone/>
            </a:pPr>
            <a:endParaRPr lang="en-US" i="1" baseline="0"/>
          </a:p>
          <a:p>
            <a:pPr>
              <a:buFont typeface="Arial" charset="0"/>
              <a:buNone/>
            </a:pPr>
            <a:r>
              <a:rPr lang="en-US" baseline="0"/>
              <a:t>On behalf of the US Army Corps of Engineers, we would like to </a:t>
            </a:r>
            <a:r>
              <a:rPr lang="en-US"/>
              <a:t>welcome you to the Public Involvement Presentation</a:t>
            </a:r>
            <a:r>
              <a:rPr lang="en-US" baseline="0"/>
              <a:t> for the master plan at </a:t>
            </a:r>
            <a:r>
              <a:rPr lang="en-US" b="1" baseline="0"/>
              <a:t>Hodges Village Dam.</a:t>
            </a:r>
            <a:r>
              <a:rPr lang="en-US" baseline="0"/>
              <a:t> Public and stakeholder involvement is critical to the success of the revision. Thank you for taking the time to attend this meeting. </a:t>
            </a:r>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a:t>
            </a:fld>
            <a:endParaRPr lang="en-US"/>
          </a:p>
        </p:txBody>
      </p:sp>
      <p:sp>
        <p:nvSpPr>
          <p:cNvPr id="9" name="Header Placeholder 8">
            <a:extLst>
              <a:ext uri="{FF2B5EF4-FFF2-40B4-BE49-F238E27FC236}">
                <a16:creationId xmlns:a16="http://schemas.microsoft.com/office/drawing/2014/main" id="{EA7B2029-D40D-8AD8-D45C-7D92E187A6D8}"/>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1789489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pPr defTabSz="1021541">
              <a:defRPr/>
            </a:pPr>
            <a:r>
              <a:rPr lang="en-US" dirty="0"/>
              <a:t>The most recent approved master plan was from 1976 and based on laws and regulations of the time. Since much time has passed since the last approved plan, the project has been working with internal updates to stay consistent with changing federal laws and regulations. </a:t>
            </a:r>
          </a:p>
          <a:p>
            <a:pPr defTabSz="1021541">
              <a:defRPr/>
            </a:pPr>
            <a:endParaRPr lang="en-US" dirty="0"/>
          </a:p>
          <a:p>
            <a:pPr marL="171450" indent="-171450" defTabSz="1021541">
              <a:buFont typeface="Arial" panose="020B0604020202020204" pitchFamily="34" charset="0"/>
              <a:buChar char="•"/>
              <a:defRPr/>
            </a:pPr>
            <a:r>
              <a:rPr lang="en-US" dirty="0"/>
              <a:t>In 1976, there were different land and water classifications than those that are defined by Corps regulations.</a:t>
            </a:r>
          </a:p>
          <a:p>
            <a:pPr marL="171450" indent="-171450" defTabSz="1021541">
              <a:buFont typeface="Arial" panose="020B0604020202020204" pitchFamily="34" charset="0"/>
              <a:buChar char="•"/>
              <a:defRPr/>
            </a:pPr>
            <a:r>
              <a:rPr lang="en-US" dirty="0"/>
              <a:t>The previous master plan can be downloaded from the website provided via this presentation, on the comment cards, or the news release.</a:t>
            </a:r>
          </a:p>
          <a:p>
            <a:pPr marL="171450" marR="0" lvl="0" indent="-171450" algn="l" defTabSz="10215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The plan includes a site history and description, natural and cultural resources, </a:t>
            </a:r>
            <a:r>
              <a:rPr lang="en-US" sz="1100" b="1" dirty="0">
                <a:solidFill>
                  <a:srgbClr val="3E6682"/>
                </a:solidFill>
              </a:rPr>
              <a:t>and factors affecting management</a:t>
            </a:r>
            <a:r>
              <a:rPr lang="en-US" sz="1100" dirty="0">
                <a:solidFill>
                  <a:schemeClr val="tx1"/>
                </a:solidFill>
              </a:rPr>
              <a:t> in 1976. </a:t>
            </a:r>
          </a:p>
          <a:p>
            <a:pPr marL="171450" marR="0" lvl="0" indent="-171450" algn="l" defTabSz="10215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The previous plan included detailed facility plans that are now part of other operational plans. </a:t>
            </a:r>
            <a:endParaRPr lang="en-US" dirty="0"/>
          </a:p>
          <a:p>
            <a:pPr marL="171450" indent="-171450" defTabSz="1021541">
              <a:buFont typeface="Arial" panose="020B0604020202020204" pitchFamily="34" charset="0"/>
              <a:buChar char="•"/>
              <a:defRPr/>
            </a:pPr>
            <a:r>
              <a:rPr lang="en-US" dirty="0"/>
              <a:t>In the prior master plan, the acres for land and water surfaces were not defined, and the maps were not as precise as modern mapping technology. </a:t>
            </a:r>
          </a:p>
          <a:p>
            <a:pPr marL="171450" indent="-171450">
              <a:buFont typeface="Arial" panose="020B0604020202020204" pitchFamily="34" charset="0"/>
              <a:buChar char="•"/>
            </a:pPr>
            <a:r>
              <a:rPr lang="en-US" dirty="0"/>
              <a:t>The image here shows part of the map showing the entire Hodges Village Dam. The full map can be downloaded from the website.</a:t>
            </a:r>
          </a:p>
        </p:txBody>
      </p:sp>
      <p:sp>
        <p:nvSpPr>
          <p:cNvPr id="4" name="Slide Number Placeholder 3"/>
          <p:cNvSpPr>
            <a:spLocks noGrp="1"/>
          </p:cNvSpPr>
          <p:nvPr>
            <p:ph type="sldNum" sz="quarter" idx="5"/>
          </p:nvPr>
        </p:nvSpPr>
        <p:spPr/>
        <p:txBody>
          <a:bodyPr/>
          <a:lstStyle/>
          <a:p>
            <a:fld id="{BC3A86D8-1D95-4DFF-A26B-8F86AC3AC58E}" type="slidenum">
              <a:rPr lang="en-US" smtClean="0"/>
              <a:t>10</a:t>
            </a:fld>
            <a:endParaRPr lang="en-US"/>
          </a:p>
        </p:txBody>
      </p:sp>
      <p:sp>
        <p:nvSpPr>
          <p:cNvPr id="6" name="Header Placeholder 5">
            <a:extLst>
              <a:ext uri="{FF2B5EF4-FFF2-40B4-BE49-F238E27FC236}">
                <a16:creationId xmlns:a16="http://schemas.microsoft.com/office/drawing/2014/main" id="{B0A14BD6-BFA8-3383-CCC8-829B3A42C93D}"/>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855589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a:t>NEPA is the National Environmental Policy Act.</a:t>
            </a:r>
          </a:p>
          <a:p>
            <a:endParaRPr lang="en-US"/>
          </a:p>
          <a:p>
            <a:r>
              <a:rPr lang="en-US"/>
              <a:t>Compliance with NEPA is required during the master plan revision process. NEPA is required so that federal agencies give proper consideration to the environment prior to undertaking a federal action. Scoping during NEPA involves the public in the decision-making process, while documenting the process by which federal agencies make informed decision. </a:t>
            </a:r>
          </a:p>
          <a:p>
            <a:endParaRPr lang="en-US"/>
          </a:p>
          <a:p>
            <a:r>
              <a:rPr lang="en-US"/>
              <a:t>The NEPA process provides the public with the opportunity to ask questions and comment on the potential impacts of proposed federal actions. It also includes comments from other federal, state and local governments, and Tribal Nations.</a:t>
            </a:r>
          </a:p>
          <a:p>
            <a:endParaRPr lang="en-US"/>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11</a:t>
            </a:fld>
            <a:endParaRPr lang="en-US"/>
          </a:p>
        </p:txBody>
      </p:sp>
      <p:sp>
        <p:nvSpPr>
          <p:cNvPr id="6" name="Header Placeholder 5">
            <a:extLst>
              <a:ext uri="{FF2B5EF4-FFF2-40B4-BE49-F238E27FC236}">
                <a16:creationId xmlns:a16="http://schemas.microsoft.com/office/drawing/2014/main" id="{7EB95EC1-E097-97B7-CF68-12A06C5053C1}"/>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1743884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pPr>
              <a:buNone/>
            </a:pPr>
            <a:r>
              <a:rPr lang="en-US"/>
              <a:t>There are topics of public interest that will not be part of the master plan. </a:t>
            </a:r>
          </a:p>
          <a:p>
            <a:pPr>
              <a:buNone/>
            </a:pPr>
            <a:endParaRPr lang="en-US"/>
          </a:p>
          <a:p>
            <a:pPr>
              <a:buNone/>
            </a:pPr>
            <a:r>
              <a:rPr lang="en-US"/>
              <a:t>They </a:t>
            </a:r>
            <a:r>
              <a:rPr lang="en-US" b="1"/>
              <a:t>do not </a:t>
            </a:r>
            <a:r>
              <a:rPr lang="en-US"/>
              <a:t>include facility designs, daily project administration details, or any technical discussion regarding flood risk management, water quality, water supply, water level management, hydropower, navigation, or flowage easements. </a:t>
            </a:r>
          </a:p>
        </p:txBody>
      </p:sp>
      <p:sp>
        <p:nvSpPr>
          <p:cNvPr id="4" name="Slide Number Placeholder 3"/>
          <p:cNvSpPr>
            <a:spLocks noGrp="1"/>
          </p:cNvSpPr>
          <p:nvPr>
            <p:ph type="sldNum" sz="quarter" idx="5"/>
          </p:nvPr>
        </p:nvSpPr>
        <p:spPr/>
        <p:txBody>
          <a:bodyPr/>
          <a:lstStyle/>
          <a:p>
            <a:fld id="{BC3A86D8-1D95-4DFF-A26B-8F86AC3AC58E}" type="slidenum">
              <a:rPr lang="en-US" smtClean="0"/>
              <a:t>12</a:t>
            </a:fld>
            <a:endParaRPr lang="en-US"/>
          </a:p>
        </p:txBody>
      </p:sp>
      <p:sp>
        <p:nvSpPr>
          <p:cNvPr id="6" name="Header Placeholder 5">
            <a:extLst>
              <a:ext uri="{FF2B5EF4-FFF2-40B4-BE49-F238E27FC236}">
                <a16:creationId xmlns:a16="http://schemas.microsoft.com/office/drawing/2014/main" id="{BE104CC7-E497-C16D-449F-39AB43145FEE}"/>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249595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612">
              <a:defRPr/>
            </a:pPr>
            <a:r>
              <a:rPr lang="en-US" sz="1100"/>
              <a:t>The master plan will be changing</a:t>
            </a:r>
            <a:r>
              <a:rPr lang="en-US" sz="1100" baseline="0"/>
              <a:t> from the current master plan. </a:t>
            </a:r>
          </a:p>
          <a:p>
            <a:pPr defTabSz="966612">
              <a:defRPr/>
            </a:pPr>
            <a:endParaRPr lang="en-US" sz="1100" baseline="0"/>
          </a:p>
          <a:p>
            <a:pPr defTabSz="966612">
              <a:defRPr/>
            </a:pPr>
            <a:r>
              <a:rPr lang="en-US" sz="1100" baseline="0"/>
              <a:t>However, at this point in the Scoping Phase of the process, nothing has been proposed to change. </a:t>
            </a:r>
            <a:r>
              <a:rPr lang="en-US" sz="1100"/>
              <a:t>Scoping is where the federal agency asks for initial input from other agencies, citizens, and organizations regarding project area, resources and uses. </a:t>
            </a:r>
            <a:r>
              <a:rPr lang="en-US" sz="1100" baseline="0"/>
              <a:t>The purpose of this public involvement presentation is to inform the Public that the master plan revision has started and collect suggestions and written comment for possible changes to the master plan. Possible changes could include land and water classifications, resource goals and objectives, the creation of utility corridors, and the inclusion of the mitigation area into the main body of the master plan document. </a:t>
            </a:r>
            <a:endParaRPr lang="en-US" sz="1100"/>
          </a:p>
        </p:txBody>
      </p:sp>
      <p:sp>
        <p:nvSpPr>
          <p:cNvPr id="4" name="Slide Number Placeholder 3"/>
          <p:cNvSpPr>
            <a:spLocks noGrp="1"/>
          </p:cNvSpPr>
          <p:nvPr>
            <p:ph type="sldNum" sz="quarter" idx="5"/>
          </p:nvPr>
        </p:nvSpPr>
        <p:spPr/>
        <p:txBody>
          <a:bodyPr/>
          <a:lstStyle/>
          <a:p>
            <a:fld id="{BC3A86D8-1D95-4DFF-A26B-8F86AC3AC58E}" type="slidenum">
              <a:rPr lang="en-US" smtClean="0"/>
              <a:pPr/>
              <a:t>13</a:t>
            </a:fld>
            <a:endParaRPr lang="en-US"/>
          </a:p>
        </p:txBody>
      </p:sp>
      <p:sp>
        <p:nvSpPr>
          <p:cNvPr id="7" name="Slide Image Placeholder 6">
            <a:extLst>
              <a:ext uri="{FF2B5EF4-FFF2-40B4-BE49-F238E27FC236}">
                <a16:creationId xmlns:a16="http://schemas.microsoft.com/office/drawing/2014/main" id="{C6FDF412-DC88-D0F7-01D1-11B7D41E44C5}"/>
              </a:ext>
            </a:extLst>
          </p:cNvPr>
          <p:cNvSpPr>
            <a:spLocks noGrp="1" noRot="1" noChangeAspect="1"/>
          </p:cNvSpPr>
          <p:nvPr>
            <p:ph type="sldImg"/>
          </p:nvPr>
        </p:nvSpPr>
        <p:spPr>
          <a:xfrm>
            <a:off x="438150" y="796925"/>
            <a:ext cx="6559550" cy="3689350"/>
          </a:xfrm>
        </p:spPr>
      </p:sp>
      <p:sp>
        <p:nvSpPr>
          <p:cNvPr id="9" name="Header Placeholder 8">
            <a:extLst>
              <a:ext uri="{FF2B5EF4-FFF2-40B4-BE49-F238E27FC236}">
                <a16:creationId xmlns:a16="http://schemas.microsoft.com/office/drawing/2014/main" id="{66C05284-EAB0-EDCD-D031-6813B6BC56A1}"/>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729952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a:t>You can participate</a:t>
            </a:r>
            <a:r>
              <a:rPr lang="en-US" baseline="0"/>
              <a:t> in the process by reviewing the documents available on the website and submit written comments. The Corps will only accept comments in written format. The project website is hosting all the documents relevant to the master plan revision, including the current master plan documents, project maps, comment forms with instructions on how to submit a comment, and copies of this presentation for your review. As the project progresses, and new information is developed, it will be posted to this project website, so you may want to bookmark the site for future reference. </a:t>
            </a:r>
          </a:p>
          <a:p>
            <a:endParaRPr lang="en-US" baseline="0"/>
          </a:p>
          <a:p>
            <a:r>
              <a:rPr lang="en-US" baseline="0"/>
              <a:t>We are asking for your help to spread the word to others, letting them know the master plan revision has been initiated, and this is the opportunity to participate in the process.</a:t>
            </a:r>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14</a:t>
            </a:fld>
            <a:endParaRPr lang="en-US"/>
          </a:p>
        </p:txBody>
      </p:sp>
      <p:sp>
        <p:nvSpPr>
          <p:cNvPr id="6" name="Header Placeholder 5">
            <a:extLst>
              <a:ext uri="{FF2B5EF4-FFF2-40B4-BE49-F238E27FC236}">
                <a16:creationId xmlns:a16="http://schemas.microsoft.com/office/drawing/2014/main" id="{0630A6F3-491B-E798-5362-9904D70AF4EE}"/>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2581509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pPr marL="181215" indent="-181215">
              <a:buFont typeface="Arial" panose="020B0604020202020204" pitchFamily="34" charset="0"/>
              <a:buChar char="•"/>
            </a:pPr>
            <a:r>
              <a:rPr lang="en-US" b="1" baseline="0"/>
              <a:t>The Corps can accept any form of written comments and we have provided a few methods that may make it easier to submit.</a:t>
            </a:r>
          </a:p>
          <a:p>
            <a:pPr marL="181215" indent="-181215">
              <a:buFont typeface="Arial" panose="020B0604020202020204" pitchFamily="34" charset="0"/>
              <a:buChar char="•"/>
            </a:pPr>
            <a:r>
              <a:rPr lang="en-US" baseline="0"/>
              <a:t>You can use one of the comment forms provided at the public meeting and hand it to a Corps representative, mail it to the address on the form, or email it to address provided. </a:t>
            </a:r>
          </a:p>
          <a:p>
            <a:pPr marL="181215" indent="-181215">
              <a:buFont typeface="Arial" panose="020B0604020202020204" pitchFamily="34" charset="0"/>
              <a:buChar char="•"/>
            </a:pPr>
            <a:r>
              <a:rPr lang="en-US" baseline="0"/>
              <a:t>A comment form is available on the website which you can download and fill out electronically and email to the email address provided. </a:t>
            </a:r>
          </a:p>
          <a:p>
            <a:pPr marL="181215" indent="-181215">
              <a:buFont typeface="Arial" panose="020B0604020202020204" pitchFamily="34" charset="0"/>
              <a:buChar char="•"/>
            </a:pPr>
            <a:r>
              <a:rPr lang="en-US" baseline="0"/>
              <a:t>Another method is to print the comment form provided on the website and fill it out by hand, or electronically, and mail it into the Corps.</a:t>
            </a:r>
          </a:p>
          <a:p>
            <a:pPr marL="181215" indent="-181215">
              <a:buFont typeface="Arial" panose="020B0604020202020204" pitchFamily="34" charset="0"/>
              <a:buChar char="•"/>
            </a:pPr>
            <a:r>
              <a:rPr lang="en-US" baseline="0"/>
              <a:t>Or you can write a comment in a letter, or email, and send it in. You don’t have to use the comment form.</a:t>
            </a:r>
          </a:p>
          <a:p>
            <a:pPr marL="181215" indent="-181215">
              <a:buFont typeface="Arial" panose="020B0604020202020204" pitchFamily="34" charset="0"/>
              <a:buChar char="•"/>
            </a:pPr>
            <a:r>
              <a:rPr lang="en-US" baseline="0"/>
              <a:t>We will except all of these methods, and any other, as long as it’s a written comment.</a:t>
            </a:r>
          </a:p>
          <a:p>
            <a:pPr marL="181215" indent="-181215">
              <a:buFont typeface="Arial" panose="020B0604020202020204" pitchFamily="34" charset="0"/>
              <a:buChar char="•"/>
            </a:pPr>
            <a:r>
              <a:rPr lang="en-US" baseline="0"/>
              <a:t>The comment period is open for 30 calendar days from the initial announcement.</a:t>
            </a:r>
          </a:p>
        </p:txBody>
      </p:sp>
      <p:sp>
        <p:nvSpPr>
          <p:cNvPr id="4" name="Slide Number Placeholder 3"/>
          <p:cNvSpPr>
            <a:spLocks noGrp="1"/>
          </p:cNvSpPr>
          <p:nvPr>
            <p:ph type="sldNum" sz="quarter" idx="5"/>
          </p:nvPr>
        </p:nvSpPr>
        <p:spPr/>
        <p:txBody>
          <a:bodyPr/>
          <a:lstStyle/>
          <a:p>
            <a:fld id="{BC3A86D8-1D95-4DFF-A26B-8F86AC3AC58E}" type="slidenum">
              <a:rPr lang="en-US" smtClean="0"/>
              <a:t>15</a:t>
            </a:fld>
            <a:endParaRPr lang="en-US"/>
          </a:p>
        </p:txBody>
      </p:sp>
      <p:sp>
        <p:nvSpPr>
          <p:cNvPr id="6" name="Header Placeholder 5">
            <a:extLst>
              <a:ext uri="{FF2B5EF4-FFF2-40B4-BE49-F238E27FC236}">
                <a16:creationId xmlns:a16="http://schemas.microsoft.com/office/drawing/2014/main" id="{0230A1F3-F612-E094-2D9D-E5A0DBD1D5E0}"/>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2149910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a:t>If</a:t>
            </a:r>
            <a:r>
              <a:rPr lang="en-US" baseline="0"/>
              <a:t> you have questions regarding the master plan, please call or email the following Corps project office or district staff. </a:t>
            </a:r>
          </a:p>
          <a:p>
            <a:endParaRPr lang="en-US" baseline="0"/>
          </a:p>
          <a:p>
            <a:r>
              <a:rPr lang="en-US" baseline="0"/>
              <a:t>You can also send questions to the Email address setup for this project as listed on this slide.</a:t>
            </a:r>
          </a:p>
          <a:p>
            <a:endParaRPr lang="en-US" baseline="0"/>
          </a:p>
          <a:p>
            <a:r>
              <a:rPr lang="en-US"/>
              <a:t>If you </a:t>
            </a:r>
            <a:r>
              <a:rPr lang="en-US" baseline="0"/>
              <a:t>need to review a printed copy of the information, please contact the lake office to make your request. </a:t>
            </a:r>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16</a:t>
            </a:fld>
            <a:endParaRPr lang="en-US"/>
          </a:p>
        </p:txBody>
      </p:sp>
      <p:sp>
        <p:nvSpPr>
          <p:cNvPr id="6" name="Header Placeholder 5">
            <a:extLst>
              <a:ext uri="{FF2B5EF4-FFF2-40B4-BE49-F238E27FC236}">
                <a16:creationId xmlns:a16="http://schemas.microsoft.com/office/drawing/2014/main" id="{946705DD-6807-3717-7611-3E903B38A0B0}"/>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3659308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a:t>The master</a:t>
            </a:r>
            <a:r>
              <a:rPr lang="en-US" baseline="0"/>
              <a:t> plan typically takes 18-24 months to complete. </a:t>
            </a:r>
          </a:p>
          <a:p>
            <a:endParaRPr lang="en-US" baseline="0"/>
          </a:p>
          <a:p>
            <a:r>
              <a:rPr lang="en-US" baseline="0"/>
              <a:t>Public notification for scoping initiated on August 1, 2024. The 30-day comment period when written comment are accepted will remain open until September 1, 2024.</a:t>
            </a:r>
          </a:p>
          <a:p>
            <a:endParaRPr lang="en-US" baseline="0"/>
          </a:p>
          <a:p>
            <a:r>
              <a:rPr lang="en-US" baseline="0"/>
              <a:t>The draft documents are scheduled to be available for public review by June 2025 followed by a 30-day public comment period. </a:t>
            </a:r>
          </a:p>
          <a:p>
            <a:endParaRPr lang="en-US" baseline="0"/>
          </a:p>
          <a:p>
            <a:r>
              <a:rPr lang="en-US" baseline="0"/>
              <a:t>The final approved master plan and EA is scheduled for December 2025.  </a:t>
            </a:r>
          </a:p>
          <a:p>
            <a:endParaRPr lang="en-US" baseline="0"/>
          </a:p>
          <a:p>
            <a:endParaRPr lang="en-US"/>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17</a:t>
            </a:fld>
            <a:endParaRPr lang="en-US"/>
          </a:p>
        </p:txBody>
      </p:sp>
      <p:sp>
        <p:nvSpPr>
          <p:cNvPr id="6" name="Header Placeholder 5">
            <a:extLst>
              <a:ext uri="{FF2B5EF4-FFF2-40B4-BE49-F238E27FC236}">
                <a16:creationId xmlns:a16="http://schemas.microsoft.com/office/drawing/2014/main" id="{CFA4B3B7-E9DD-405F-428A-877B078C4E2C}"/>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4027847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a:t>Thank you for viewing this presentation and participating in the master plan revision process </a:t>
            </a:r>
            <a:r>
              <a:rPr lang="en-US" b="1"/>
              <a:t>Hodges Village Dam</a:t>
            </a:r>
            <a:r>
              <a:rPr lang="en-US"/>
              <a:t>.</a:t>
            </a:r>
          </a:p>
          <a:p>
            <a:endParaRPr lang="en-US"/>
          </a:p>
          <a:p>
            <a:r>
              <a:rPr lang="en-US"/>
              <a:t>Project documents are available at this website.</a:t>
            </a:r>
          </a:p>
          <a:p>
            <a:endParaRPr lang="en-US"/>
          </a:p>
          <a:p>
            <a:r>
              <a:rPr lang="en-US"/>
              <a:t>Please send your comments to the Email address, </a:t>
            </a:r>
            <a:r>
              <a:rPr lang="en-US" b="1"/>
              <a:t>Hodges Village Dam</a:t>
            </a:r>
            <a:r>
              <a:rPr lang="en-US"/>
              <a:t> </a:t>
            </a:r>
            <a:r>
              <a:rPr lang="en-US" b="1"/>
              <a:t>Office</a:t>
            </a:r>
            <a:r>
              <a:rPr lang="en-US"/>
              <a:t> Address listed here.</a:t>
            </a:r>
          </a:p>
          <a:p>
            <a:endParaRPr lang="en-US"/>
          </a:p>
          <a:p>
            <a:r>
              <a:rPr lang="en-US"/>
              <a:t>If you have any questions about the MP that weren’t addressed in this presentation, please feel free to ask one of the Corps employees at the meeting tonight, and we’ll direct you to the right person to answer your questions.</a:t>
            </a:r>
          </a:p>
          <a:p>
            <a:endParaRPr lang="en-US"/>
          </a:p>
          <a:p>
            <a:r>
              <a:rPr lang="en-US"/>
              <a:t>Thank you!</a:t>
            </a:r>
          </a:p>
        </p:txBody>
      </p:sp>
      <p:sp>
        <p:nvSpPr>
          <p:cNvPr id="4" name="Slide Number Placeholder 3"/>
          <p:cNvSpPr>
            <a:spLocks noGrp="1"/>
          </p:cNvSpPr>
          <p:nvPr>
            <p:ph type="sldNum" sz="quarter" idx="5"/>
          </p:nvPr>
        </p:nvSpPr>
        <p:spPr/>
        <p:txBody>
          <a:bodyPr/>
          <a:lstStyle/>
          <a:p>
            <a:fld id="{BC3A86D8-1D95-4DFF-A26B-8F86AC3AC58E}" type="slidenum">
              <a:rPr lang="en-US" smtClean="0"/>
              <a:t>18</a:t>
            </a:fld>
            <a:endParaRPr lang="en-US"/>
          </a:p>
        </p:txBody>
      </p:sp>
      <p:sp>
        <p:nvSpPr>
          <p:cNvPr id="6" name="Header Placeholder 5">
            <a:extLst>
              <a:ext uri="{FF2B5EF4-FFF2-40B4-BE49-F238E27FC236}">
                <a16:creationId xmlns:a16="http://schemas.microsoft.com/office/drawing/2014/main" id="{946F6927-E506-6112-3105-C48681055BDD}"/>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391640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pPr>
              <a:buFont typeface="Arial" charset="0"/>
              <a:buNone/>
            </a:pPr>
            <a:r>
              <a:rPr lang="en-US"/>
              <a:t>The purpose of this presentation is to inform the public and stakeholders that a master plan revision has started at </a:t>
            </a:r>
            <a:r>
              <a:rPr lang="en-US" b="1"/>
              <a:t>Hodges Village Dam</a:t>
            </a:r>
            <a:r>
              <a:rPr lang="en-US"/>
              <a:t>. This presentation will define a master plan, describe the master plan revision process, provide instructions on how to participate in the process, and encourage participation. It will also provide links to documents and details about how to contact the Corps to ask questions.</a:t>
            </a:r>
          </a:p>
          <a:p>
            <a:pPr>
              <a:buFont typeface="Arial" charset="0"/>
              <a:buNone/>
            </a:pPr>
            <a:endParaRPr lang="en-US" baseline="0"/>
          </a:p>
          <a:p>
            <a:pPr>
              <a:buFont typeface="Arial" charset="0"/>
              <a:buNone/>
            </a:pPr>
            <a:r>
              <a:rPr lang="en-US" baseline="0"/>
              <a:t>The information provided through public and stakeholder comments is essential to the decision-making process of how project lands and water surfaces will be classified and managed. The Corps wants your ideas and comments. After watching this presentation, review the other material on the project website and send in comments and participate in planning the future of </a:t>
            </a:r>
            <a:r>
              <a:rPr lang="en-US" b="1"/>
              <a:t>Hodges Village Dam</a:t>
            </a:r>
            <a:r>
              <a:rPr lang="en-US" baseline="0"/>
              <a:t>. </a:t>
            </a:r>
          </a:p>
          <a:p>
            <a:endParaRPr lang="en-US" baseline="0"/>
          </a:p>
          <a:p>
            <a:pPr defTabSz="966612" eaLnBrk="0" fontAlgn="base" hangingPunct="0">
              <a:spcBef>
                <a:spcPct val="30000"/>
              </a:spcBef>
              <a:spcAft>
                <a:spcPct val="0"/>
              </a:spcAft>
              <a:defRPr/>
            </a:pPr>
            <a:endParaRPr lang="en-US"/>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2</a:t>
            </a:fld>
            <a:endParaRPr lang="en-US"/>
          </a:p>
        </p:txBody>
      </p:sp>
      <p:sp>
        <p:nvSpPr>
          <p:cNvPr id="6" name="Header Placeholder 5">
            <a:extLst>
              <a:ext uri="{FF2B5EF4-FFF2-40B4-BE49-F238E27FC236}">
                <a16:creationId xmlns:a16="http://schemas.microsoft.com/office/drawing/2014/main" id="{5E90191D-92A3-B878-8B84-647C7D8E28A3}"/>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400915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pPr>
              <a:buFont typeface="Arial" charset="0"/>
              <a:buNone/>
            </a:pPr>
            <a:r>
              <a:rPr lang="en-US" baseline="0"/>
              <a:t>Topics to be covered in this presentation are summed up under these questions that are often asked in a public meeting or workshop:</a:t>
            </a:r>
          </a:p>
          <a:p>
            <a:pPr marL="191538" indent="-191538">
              <a:buFont typeface="Arial" panose="020B0604020202020204" pitchFamily="34" charset="0"/>
              <a:buChar char="•"/>
            </a:pPr>
            <a:r>
              <a:rPr lang="en-US" baseline="0"/>
              <a:t>What is the revision process?</a:t>
            </a:r>
          </a:p>
          <a:p>
            <a:pPr marL="191538" indent="-191538">
              <a:buFont typeface="Arial" panose="020B0604020202020204" pitchFamily="34" charset="0"/>
              <a:buChar char="•"/>
            </a:pPr>
            <a:r>
              <a:rPr lang="en-US" baseline="0"/>
              <a:t>What is a Master Plan? And what is changing in the Master Plan?</a:t>
            </a:r>
          </a:p>
          <a:p>
            <a:pPr marL="191538" indent="-191538">
              <a:buFont typeface="Arial" panose="020B0604020202020204" pitchFamily="34" charset="0"/>
              <a:buChar char="•"/>
            </a:pPr>
            <a:r>
              <a:rPr lang="en-US" baseline="0"/>
              <a:t>What about NEPA compliance?</a:t>
            </a:r>
          </a:p>
          <a:p>
            <a:pPr marL="191538" indent="-191538">
              <a:buFont typeface="Arial" panose="020B0604020202020204" pitchFamily="34" charset="0"/>
              <a:buChar char="•"/>
            </a:pPr>
            <a:r>
              <a:rPr lang="en-US" baseline="0"/>
              <a:t>What is NOT part of a Master Plan?</a:t>
            </a:r>
          </a:p>
          <a:p>
            <a:pPr marL="191538" indent="-191538">
              <a:buFont typeface="Arial" panose="020B0604020202020204" pitchFamily="34" charset="0"/>
              <a:buChar char="•"/>
            </a:pPr>
            <a:r>
              <a:rPr lang="en-US" baseline="0"/>
              <a:t>How can I participate?</a:t>
            </a:r>
          </a:p>
          <a:p>
            <a:pPr marL="191538" indent="-191538" defTabSz="1021541">
              <a:buFont typeface="Arial" panose="020B0604020202020204" pitchFamily="34" charset="0"/>
              <a:buChar char="•"/>
              <a:defRPr/>
            </a:pPr>
            <a:r>
              <a:rPr lang="en-US" baseline="0"/>
              <a:t>Who can I talk to about the plan?</a:t>
            </a:r>
          </a:p>
          <a:p>
            <a:pPr marL="191538" indent="-191538">
              <a:buFont typeface="Arial" panose="020B0604020202020204" pitchFamily="34" charset="0"/>
              <a:buChar char="•"/>
            </a:pPr>
            <a:r>
              <a:rPr lang="en-US" baseline="0"/>
              <a:t>When will the Plans be done?</a:t>
            </a:r>
          </a:p>
          <a:p>
            <a:pPr marL="191538" indent="-191538">
              <a:buFont typeface="Arial" panose="020B0604020202020204" pitchFamily="34" charset="0"/>
              <a:buChar char="•"/>
            </a:pPr>
            <a:endParaRPr lang="en-US" baseline="0"/>
          </a:p>
          <a:p>
            <a:r>
              <a:rPr lang="en-US" baseline="0"/>
              <a:t>Under each of these topics, this presentation will provide details to help you better understand the revision and your role in the process.</a:t>
            </a:r>
          </a:p>
          <a:p>
            <a:pPr defTabSz="1021541" eaLnBrk="0" fontAlgn="base" hangingPunct="0">
              <a:spcBef>
                <a:spcPct val="30000"/>
              </a:spcBef>
              <a:spcAft>
                <a:spcPct val="0"/>
              </a:spcAft>
              <a:defRPr/>
            </a:pPr>
            <a:endParaRPr lang="en-US"/>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3</a:t>
            </a:fld>
            <a:endParaRPr lang="en-US"/>
          </a:p>
        </p:txBody>
      </p:sp>
      <p:sp>
        <p:nvSpPr>
          <p:cNvPr id="6" name="Header Placeholder 5">
            <a:extLst>
              <a:ext uri="{FF2B5EF4-FFF2-40B4-BE49-F238E27FC236}">
                <a16:creationId xmlns:a16="http://schemas.microsoft.com/office/drawing/2014/main" id="{38898CA8-E68B-2A05-EF24-8E1137D0400C}"/>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3963831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baseline="0"/>
              <a:t>What is a Master Plan? </a:t>
            </a:r>
          </a:p>
          <a:p>
            <a:r>
              <a:rPr lang="en-US" i="1"/>
              <a:t>The Corps defines a Master Plan as… “The strategic land use management document that guides the comprehensive management and development of all project recreational, natural and cultural resources throughout the life of the water resource development project.”</a:t>
            </a:r>
          </a:p>
          <a:p>
            <a:endParaRPr lang="en-US" baseline="0"/>
          </a:p>
          <a:p>
            <a:pPr defTabSz="966481">
              <a:defRPr/>
            </a:pPr>
            <a:r>
              <a:rPr lang="en-US" baseline="0"/>
              <a:t>The master plan is the document that will guide the land use and management of the project for the next 25 years, while adhering to all applicable Federal laws including the National Environmental Policy Act, or NEPA. The focus of the plan is the designation of land classifications with corresponding management plans, as well as establishing resource management objectives. </a:t>
            </a:r>
            <a:r>
              <a:rPr lang="en-US" sz="1300" b="1" i="1"/>
              <a:t>The previous Master Plan was from 1976</a:t>
            </a:r>
            <a:r>
              <a:rPr lang="en-US" sz="1300" i="1"/>
              <a:t>. </a:t>
            </a:r>
            <a:endParaRPr lang="en-US" baseline="0"/>
          </a:p>
          <a:p>
            <a:endParaRPr lang="en-US" baseline="0"/>
          </a:p>
          <a:p>
            <a:r>
              <a:rPr lang="en-US" baseline="0"/>
              <a:t>The key to a successful master plan is public involvement, which you can help by providing written comments!</a:t>
            </a:r>
            <a:endParaRPr lang="en-US"/>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4</a:t>
            </a:fld>
            <a:endParaRPr lang="en-US"/>
          </a:p>
        </p:txBody>
      </p:sp>
      <p:sp>
        <p:nvSpPr>
          <p:cNvPr id="6" name="Header Placeholder 5">
            <a:extLst>
              <a:ext uri="{FF2B5EF4-FFF2-40B4-BE49-F238E27FC236}">
                <a16:creationId xmlns:a16="http://schemas.microsoft.com/office/drawing/2014/main" id="{BE104CC7-E497-C16D-449F-39AB43145FEE}"/>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199670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a:t>Why is the Corps</a:t>
            </a:r>
            <a:r>
              <a:rPr lang="en-US" baseline="0"/>
              <a:t> doing a revision to the master plan at this time?</a:t>
            </a:r>
          </a:p>
          <a:p>
            <a:endParaRPr lang="en-US"/>
          </a:p>
          <a:p>
            <a:r>
              <a:rPr lang="en-US"/>
              <a:t>The</a:t>
            </a:r>
            <a:r>
              <a:rPr lang="en-US" baseline="0"/>
              <a:t> Corps</a:t>
            </a:r>
            <a:r>
              <a:rPr lang="en-US"/>
              <a:t> is undergoing master</a:t>
            </a:r>
            <a:r>
              <a:rPr lang="en-US" baseline="0"/>
              <a:t> plan revisions at many of their projects nationwide as existing plans are no long compliant with current laws and regulations. Many projects have also been influenced by changes in the surrounding environment, either by increased urbanization and growth, or changes in rural patterns of land use. As change is ever constant, an update to the plan is needed to capture how the project land classifications meet the current and future projected uses. Not only does land use change, but also management resources in terms of personnel over time, the master plan provides stability, with long-term goals, and a consistent management strategy, for project resources.</a:t>
            </a:r>
          </a:p>
          <a:p>
            <a:endParaRPr lang="en-US" baseline="0"/>
          </a:p>
        </p:txBody>
      </p:sp>
      <p:sp>
        <p:nvSpPr>
          <p:cNvPr id="4" name="Slide Number Placeholder 3"/>
          <p:cNvSpPr>
            <a:spLocks noGrp="1"/>
          </p:cNvSpPr>
          <p:nvPr>
            <p:ph type="sldNum" sz="quarter" idx="5"/>
          </p:nvPr>
        </p:nvSpPr>
        <p:spPr/>
        <p:txBody>
          <a:bodyPr/>
          <a:lstStyle/>
          <a:p>
            <a:fld id="{BC3A86D8-1D95-4DFF-A26B-8F86AC3AC58E}" type="slidenum">
              <a:rPr lang="en-US" smtClean="0"/>
              <a:t>5</a:t>
            </a:fld>
            <a:endParaRPr lang="en-US"/>
          </a:p>
        </p:txBody>
      </p:sp>
      <p:sp>
        <p:nvSpPr>
          <p:cNvPr id="6" name="Header Placeholder 5">
            <a:extLst>
              <a:ext uri="{FF2B5EF4-FFF2-40B4-BE49-F238E27FC236}">
                <a16:creationId xmlns:a16="http://schemas.microsoft.com/office/drawing/2014/main" id="{BE104CC7-E497-C16D-449F-39AB43145FEE}"/>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192228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a:t>The revision process</a:t>
            </a:r>
            <a:r>
              <a:rPr lang="en-US" baseline="0"/>
              <a:t> includes a cover-to-cover review and update of the entire plan. The revision involves input from the public and stakeholders but is compiled and completed by a team of Corps employees from a wide array of disciplines. Operations, Real Estate, Master Planning and Environmental Compliance are a few of the subjects where expertise is needed. The revision process will review all of the land and water surface classifications and recommend changes as appropriate. The revision process is a federal action that requires compliance with NEPA, and the appropriate documentation will be a part of the plan. </a:t>
            </a:r>
            <a:endParaRPr lang="en-US"/>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6</a:t>
            </a:fld>
            <a:endParaRPr lang="en-US"/>
          </a:p>
        </p:txBody>
      </p:sp>
      <p:sp>
        <p:nvSpPr>
          <p:cNvPr id="6" name="Header Placeholder 5">
            <a:extLst>
              <a:ext uri="{FF2B5EF4-FFF2-40B4-BE49-F238E27FC236}">
                <a16:creationId xmlns:a16="http://schemas.microsoft.com/office/drawing/2014/main" id="{BE104CC7-E497-C16D-449F-39AB43145FEE}"/>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222601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a:t>The revision process includes 3 phases: (scoping, draft and final)</a:t>
            </a:r>
          </a:p>
          <a:p>
            <a:endParaRPr lang="en-US"/>
          </a:p>
          <a:p>
            <a:pPr marL="191538" indent="-191538">
              <a:buFont typeface="Arial" panose="020B0604020202020204" pitchFamily="34" charset="0"/>
              <a:buChar char="•"/>
            </a:pPr>
            <a:r>
              <a:rPr lang="en-US"/>
              <a:t>The </a:t>
            </a:r>
            <a:r>
              <a:rPr lang="en-US" b="1"/>
              <a:t>scoping phase </a:t>
            </a:r>
            <a:r>
              <a:rPr lang="en-US"/>
              <a:t>is when the federal agency asks for initial input from other agencies, citizens and organizations regarding project area, resources and uses. This is the phase we are currently in, as noted by the yellow star on the chart. </a:t>
            </a:r>
          </a:p>
          <a:p>
            <a:pPr marL="191538" indent="-191538">
              <a:buFont typeface="Arial" panose="020B0604020202020204" pitchFamily="34" charset="0"/>
              <a:buChar char="•"/>
            </a:pPr>
            <a:r>
              <a:rPr lang="en-US"/>
              <a:t>The </a:t>
            </a:r>
            <a:r>
              <a:rPr lang="en-US" b="1"/>
              <a:t>draft phase </a:t>
            </a:r>
            <a:r>
              <a:rPr lang="en-US"/>
              <a:t>is when USACE considers public comments on the proposed recommendations in the draft master plan documents. After completing the 30-day comment period we will begin the </a:t>
            </a:r>
            <a:r>
              <a:rPr lang="en-US" b="1" i="1"/>
              <a:t>final phase</a:t>
            </a:r>
            <a:r>
              <a:rPr lang="en-US"/>
              <a:t>. </a:t>
            </a:r>
          </a:p>
          <a:p>
            <a:pPr marL="191538" indent="-191538">
              <a:buFont typeface="Arial" panose="020B0604020202020204" pitchFamily="34" charset="0"/>
              <a:buChar char="•"/>
            </a:pPr>
            <a:r>
              <a:rPr lang="en-US"/>
              <a:t>The </a:t>
            </a:r>
            <a:r>
              <a:rPr lang="en-US" b="1"/>
              <a:t>final phase </a:t>
            </a:r>
            <a:r>
              <a:rPr lang="en-US"/>
              <a:t>is when USACE incorporates public comments from the draft review into a final master plan . </a:t>
            </a:r>
          </a:p>
          <a:p>
            <a:pPr marL="0" indent="0">
              <a:buFont typeface="Arial" panose="020B0604020202020204" pitchFamily="34" charset="0"/>
              <a:buNone/>
            </a:pPr>
            <a:endParaRPr lang="en-US"/>
          </a:p>
          <a:p>
            <a:pPr marL="0" indent="0">
              <a:buFont typeface="Arial" panose="020B0604020202020204" pitchFamily="34" charset="0"/>
              <a:buNone/>
            </a:pPr>
            <a:r>
              <a:rPr lang="en-US"/>
              <a:t>The plan is published after formal approval by the District Commander.</a:t>
            </a:r>
          </a:p>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7</a:t>
            </a:fld>
            <a:endParaRPr lang="en-US"/>
          </a:p>
        </p:txBody>
      </p:sp>
      <p:sp>
        <p:nvSpPr>
          <p:cNvPr id="6" name="Header Placeholder 5">
            <a:extLst>
              <a:ext uri="{FF2B5EF4-FFF2-40B4-BE49-F238E27FC236}">
                <a16:creationId xmlns:a16="http://schemas.microsoft.com/office/drawing/2014/main" id="{981501FA-B71D-2B9A-348A-EA76061765C0}"/>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1636692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pPr>
              <a:lnSpc>
                <a:spcPct val="100000"/>
              </a:lnSpc>
              <a:spcAft>
                <a:spcPts val="1200"/>
              </a:spcAft>
            </a:pPr>
            <a:r>
              <a:rPr lang="en-US"/>
              <a:t>The Corps defines land classification</a:t>
            </a:r>
            <a:r>
              <a:rPr lang="en-US" baseline="0"/>
              <a:t> as the primary use for which project lands are managed. All Federally owned lands are zoned for development and resource management consistent with project purposes.</a:t>
            </a:r>
          </a:p>
          <a:p>
            <a:pPr>
              <a:lnSpc>
                <a:spcPct val="100000"/>
              </a:lnSpc>
              <a:spcAft>
                <a:spcPts val="1200"/>
              </a:spcAft>
            </a:pPr>
            <a:r>
              <a:rPr lang="en-US"/>
              <a:t>Utilizing the current Federal</a:t>
            </a:r>
            <a:r>
              <a:rPr lang="en-US" baseline="0"/>
              <a:t> guidance, the land classifications are defined as shown in this table. </a:t>
            </a:r>
          </a:p>
          <a:p>
            <a:pPr marL="171450" indent="-171450">
              <a:lnSpc>
                <a:spcPct val="100000"/>
              </a:lnSpc>
              <a:spcAft>
                <a:spcPts val="1200"/>
              </a:spcAft>
              <a:buFont typeface="Arial" panose="020B0604020202020204" pitchFamily="34" charset="0"/>
              <a:buChar char="•"/>
            </a:pPr>
            <a:r>
              <a:rPr lang="en-US" baseline="0"/>
              <a:t>The </a:t>
            </a:r>
            <a:r>
              <a:rPr lang="en-US" b="1" baseline="0"/>
              <a:t>Project Operations </a:t>
            </a:r>
            <a:r>
              <a:rPr lang="en-US" baseline="0"/>
              <a:t>classification is used solely for lands dedicated for the operation of the project, including the dam, spillway, levees, project office, and other operational features.</a:t>
            </a:r>
          </a:p>
          <a:p>
            <a:pPr marL="171450" indent="-171450">
              <a:lnSpc>
                <a:spcPct val="100000"/>
              </a:lnSpc>
              <a:spcAft>
                <a:spcPts val="1200"/>
              </a:spcAft>
              <a:buFont typeface="Arial" panose="020B0604020202020204" pitchFamily="34" charset="0"/>
              <a:buChar char="•"/>
            </a:pPr>
            <a:r>
              <a:rPr lang="en-US" baseline="0"/>
              <a:t>The classification </a:t>
            </a:r>
            <a:r>
              <a:rPr lang="en-US" b="1" baseline="0"/>
              <a:t>High Density Recreation </a:t>
            </a:r>
            <a:r>
              <a:rPr lang="en-US" baseline="0"/>
              <a:t>is assigned to lands that are being used for intensive recreational activities, including day use and campground areas.</a:t>
            </a:r>
          </a:p>
          <a:p>
            <a:pPr marL="171450" indent="-171450">
              <a:lnSpc>
                <a:spcPct val="100000"/>
              </a:lnSpc>
              <a:spcAft>
                <a:spcPts val="1200"/>
              </a:spcAft>
              <a:buFont typeface="Arial" panose="020B0604020202020204" pitchFamily="34" charset="0"/>
              <a:buChar char="•"/>
            </a:pPr>
            <a:r>
              <a:rPr lang="en-US" baseline="0"/>
              <a:t>The </a:t>
            </a:r>
            <a:r>
              <a:rPr lang="en-US" b="1" baseline="0"/>
              <a:t>Multiple Resource Management Lands </a:t>
            </a:r>
            <a:r>
              <a:rPr lang="en-US" baseline="0"/>
              <a:t>allows for the designation of a predominate use and are subdivided into 4 classifications. All 4 classifications essentially allow for similar activities to occur, but are managed with a particular emphasis, including </a:t>
            </a:r>
            <a:r>
              <a:rPr lang="en-US" b="1" baseline="0"/>
              <a:t>low density recreation</a:t>
            </a:r>
            <a:r>
              <a:rPr lang="en-US" baseline="0"/>
              <a:t>, </a:t>
            </a:r>
            <a:r>
              <a:rPr lang="en-US" b="1" baseline="0"/>
              <a:t>wildlife management</a:t>
            </a:r>
            <a:r>
              <a:rPr lang="en-US" baseline="0"/>
              <a:t>, </a:t>
            </a:r>
            <a:r>
              <a:rPr lang="en-US" b="1" baseline="0"/>
              <a:t>vegetative management</a:t>
            </a:r>
            <a:r>
              <a:rPr lang="en-US" baseline="0"/>
              <a:t>, and </a:t>
            </a:r>
            <a:r>
              <a:rPr lang="en-US" b="1" baseline="0"/>
              <a:t>inactive or future recreation </a:t>
            </a:r>
            <a:r>
              <a:rPr lang="en-US" baseline="0"/>
              <a:t>areas.</a:t>
            </a:r>
          </a:p>
          <a:p>
            <a:pPr marL="171450" indent="-171450">
              <a:lnSpc>
                <a:spcPct val="100000"/>
              </a:lnSpc>
              <a:spcAft>
                <a:spcPts val="1200"/>
              </a:spcAft>
              <a:buFont typeface="Arial" panose="020B0604020202020204" pitchFamily="34" charset="0"/>
              <a:buChar char="•"/>
            </a:pPr>
            <a:r>
              <a:rPr lang="en-US" baseline="0"/>
              <a:t>The protection of </a:t>
            </a:r>
            <a:r>
              <a:rPr lang="en-US" b="1" baseline="0"/>
              <a:t>Environmentally Sensitive Areas </a:t>
            </a:r>
            <a:r>
              <a:rPr lang="en-US" baseline="0"/>
              <a:t>is given priority, and are for lands with unique scientific, ecological, cultural, or aesthetic features. Examples include endangered species habitat, scenic shorelines, and rare and unique plant communities to mention a few.</a:t>
            </a:r>
          </a:p>
          <a:p>
            <a:pPr marL="171450" indent="-171450">
              <a:lnSpc>
                <a:spcPct val="100000"/>
              </a:lnSpc>
              <a:spcAft>
                <a:spcPts val="1200"/>
              </a:spcAft>
              <a:buFont typeface="Arial" panose="020B0604020202020204" pitchFamily="34" charset="0"/>
              <a:buChar char="•"/>
            </a:pPr>
            <a:r>
              <a:rPr lang="en-US" baseline="0"/>
              <a:t>The </a:t>
            </a:r>
            <a:r>
              <a:rPr lang="en-US" b="1" baseline="0"/>
              <a:t>Mitigation </a:t>
            </a:r>
            <a:r>
              <a:rPr lang="en-US" baseline="0"/>
              <a:t>classification is reserved for lands acquired or designated for offsetting losses associated with the development of the project. </a:t>
            </a:r>
            <a:endParaRPr lang="en-US"/>
          </a:p>
          <a:p>
            <a:pPr>
              <a:lnSpc>
                <a:spcPct val="100000"/>
              </a:lnSpc>
              <a:spcAft>
                <a:spcPts val="1200"/>
              </a:spcAft>
            </a:pPr>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8</a:t>
            </a:fld>
            <a:endParaRPr lang="en-US"/>
          </a:p>
        </p:txBody>
      </p:sp>
      <p:sp>
        <p:nvSpPr>
          <p:cNvPr id="6" name="Header Placeholder 5">
            <a:extLst>
              <a:ext uri="{FF2B5EF4-FFF2-40B4-BE49-F238E27FC236}">
                <a16:creationId xmlns:a16="http://schemas.microsoft.com/office/drawing/2014/main" id="{96CA1B9B-A8AF-CD7C-6812-22AED51F0F5D}"/>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274781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96925"/>
            <a:ext cx="6559550" cy="3689350"/>
          </a:xfrm>
        </p:spPr>
      </p:sp>
      <p:sp>
        <p:nvSpPr>
          <p:cNvPr id="3" name="Notes Placeholder 2"/>
          <p:cNvSpPr>
            <a:spLocks noGrp="1"/>
          </p:cNvSpPr>
          <p:nvPr>
            <p:ph type="body" idx="1"/>
          </p:nvPr>
        </p:nvSpPr>
        <p:spPr/>
        <p:txBody>
          <a:bodyPr/>
          <a:lstStyle/>
          <a:p>
            <a:r>
              <a:rPr lang="en-US" dirty="0"/>
              <a:t>Water surface classifications</a:t>
            </a:r>
            <a:r>
              <a:rPr lang="en-US" baseline="0" dirty="0"/>
              <a:t> are </a:t>
            </a:r>
            <a:r>
              <a:rPr lang="en-US" dirty="0"/>
              <a:t>defined much like land</a:t>
            </a:r>
            <a:r>
              <a:rPr lang="en-US" baseline="0" dirty="0"/>
              <a:t> classifications in that they reflect how the water surface is to be managed.</a:t>
            </a:r>
            <a:r>
              <a:rPr lang="en-US" dirty="0"/>
              <a:t> </a:t>
            </a:r>
          </a:p>
          <a:p>
            <a:endParaRPr lang="en-US" dirty="0"/>
          </a:p>
          <a:p>
            <a:r>
              <a:rPr lang="en-US" dirty="0"/>
              <a:t>The water surface will be reviewed and classified</a:t>
            </a:r>
            <a:r>
              <a:rPr lang="en-US" baseline="0" dirty="0"/>
              <a:t> using 4 classifications. </a:t>
            </a:r>
          </a:p>
          <a:p>
            <a:pPr marL="171450" indent="-171450">
              <a:buFont typeface="Arial" panose="020B0604020202020204" pitchFamily="34" charset="0"/>
              <a:buChar char="•"/>
            </a:pPr>
            <a:r>
              <a:rPr lang="en-US" baseline="0" dirty="0"/>
              <a:t>The dominate classification is typically </a:t>
            </a:r>
            <a:r>
              <a:rPr lang="en-US" b="1" baseline="0" dirty="0"/>
              <a:t>open recreation </a:t>
            </a:r>
            <a:r>
              <a:rPr lang="en-US" baseline="0" dirty="0"/>
              <a:t>which allows year-round use of the water surface. The other 3 classifications place restrictions on the water surface based on safety, access, shoreline protection, and wildlife needs.</a:t>
            </a:r>
          </a:p>
          <a:p>
            <a:pPr marL="171450" indent="-171450">
              <a:buFont typeface="Arial" panose="020B0604020202020204" pitchFamily="34" charset="0"/>
              <a:buChar char="•"/>
            </a:pPr>
            <a:r>
              <a:rPr lang="en-US" b="1" baseline="0" dirty="0"/>
              <a:t>Restricted </a:t>
            </a:r>
            <a:r>
              <a:rPr lang="en-US" baseline="0" dirty="0"/>
              <a:t>water surfaces do not allow access due to safety and security purposes. </a:t>
            </a:r>
          </a:p>
          <a:p>
            <a:pPr marL="171450" indent="-171450">
              <a:buFont typeface="Arial" panose="020B0604020202020204" pitchFamily="34" charset="0"/>
              <a:buChar char="•"/>
            </a:pPr>
            <a:r>
              <a:rPr lang="en-US" b="1" baseline="0" dirty="0"/>
              <a:t>No-wake </a:t>
            </a:r>
            <a:r>
              <a:rPr lang="en-US" baseline="0" dirty="0"/>
              <a:t>water surfaces limit vessel speeds to protect shorelines from wake damage and are used near marina and boat ramps for public safety. </a:t>
            </a:r>
          </a:p>
          <a:p>
            <a:pPr marL="171450" indent="-171450">
              <a:buFont typeface="Arial" panose="020B0604020202020204" pitchFamily="34" charset="0"/>
              <a:buChar char="•"/>
            </a:pPr>
            <a:r>
              <a:rPr lang="en-US" b="1" baseline="0" dirty="0"/>
              <a:t>Fish and wildlife sanctuary </a:t>
            </a:r>
            <a:r>
              <a:rPr lang="en-US" baseline="0" dirty="0"/>
              <a:t>water surfaces can be employed on an annual or seasonal basis to restrict access to protect fish and wildlife species. </a:t>
            </a:r>
            <a:endParaRPr lang="en-US" dirty="0"/>
          </a:p>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9</a:t>
            </a:fld>
            <a:endParaRPr lang="en-US"/>
          </a:p>
        </p:txBody>
      </p:sp>
      <p:sp>
        <p:nvSpPr>
          <p:cNvPr id="6" name="Header Placeholder 5">
            <a:extLst>
              <a:ext uri="{FF2B5EF4-FFF2-40B4-BE49-F238E27FC236}">
                <a16:creationId xmlns:a16="http://schemas.microsoft.com/office/drawing/2014/main" id="{052FE9A3-E316-B51C-7AE3-8CEF3C5C3CDC}"/>
              </a:ext>
            </a:extLst>
          </p:cNvPr>
          <p:cNvSpPr>
            <a:spLocks noGrp="1"/>
          </p:cNvSpPr>
          <p:nvPr>
            <p:ph type="hdr" sz="quarter"/>
          </p:nvPr>
        </p:nvSpPr>
        <p:spPr/>
        <p:txBody>
          <a:bodyPr/>
          <a:lstStyle/>
          <a:p>
            <a:r>
              <a:rPr lang="en-US"/>
              <a:t>Hodges Village Dam Master Plan Public Involvement Presentation</a:t>
            </a:r>
          </a:p>
        </p:txBody>
      </p:sp>
    </p:spTree>
    <p:extLst>
      <p:ext uri="{BB962C8B-B14F-4D97-AF65-F5344CB8AC3E}">
        <p14:creationId xmlns:p14="http://schemas.microsoft.com/office/powerpoint/2010/main" val="38435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1"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1"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1" y="1028702"/>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1" y="1028702"/>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userDrawn="1">
          <p15:clr>
            <a:srgbClr val="FBAE40"/>
          </p15:clr>
        </p15:guide>
        <p15:guide id="2" orient="horz" pos="2232"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1"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1"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1"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1"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4992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7537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66701" y="1057277"/>
            <a:ext cx="11657528" cy="57330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79205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657638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35299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368177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4" name="Title Placeholder 1"/>
          <p:cNvSpPr>
            <a:spLocks noGrp="1"/>
          </p:cNvSpPr>
          <p:nvPr>
            <p:ph type="title"/>
          </p:nvPr>
        </p:nvSpPr>
        <p:spPr bwMode="auto">
          <a:xfrm>
            <a:off x="3734719" y="1955491"/>
            <a:ext cx="8189509" cy="1285874"/>
          </a:xfrm>
          <a:prstGeom prst="rect">
            <a:avLst/>
          </a:prstGeom>
          <a:noFill/>
          <a:ln w="9525">
            <a:noFill/>
            <a:miter lim="800000"/>
            <a:headEnd/>
            <a:tailEnd/>
          </a:ln>
        </p:spPr>
        <p:txBody>
          <a:bodyPr anchor="b"/>
          <a:lstStyle>
            <a:lvl1pPr algn="l">
              <a:defRPr sz="3200" b="1"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3734719" y="3357254"/>
            <a:ext cx="5028280" cy="854075"/>
          </a:xfrm>
          <a:ln>
            <a:noFill/>
          </a:ln>
        </p:spPr>
        <p:txBody>
          <a:bodyPr anchor="t" anchorCtr="0"/>
          <a:lstStyle>
            <a:lvl1pPr marL="0" indent="0">
              <a:defRPr b="1">
                <a:solidFill>
                  <a:schemeClr val="accent3"/>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1" y="3366779"/>
            <a:ext cx="3161228" cy="844550"/>
          </a:xfrm>
          <a:prstGeom prst="rect">
            <a:avLst/>
          </a:prstGeom>
          <a:ln>
            <a:noFill/>
          </a:ln>
        </p:spPr>
        <p:txBody>
          <a:bodyPr anchor="t" anchorCtr="0"/>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1" y="5602332"/>
            <a:ext cx="2402348" cy="1065985"/>
          </a:xfrm>
          <a:prstGeom prst="rect">
            <a:avLst/>
          </a:prstGeom>
        </p:spPr>
      </p:pic>
      <p:sp>
        <p:nvSpPr>
          <p:cNvPr id="15" name="TextBox 14">
            <a:extLst>
              <a:ext uri="{FF2B5EF4-FFF2-40B4-BE49-F238E27FC236}">
                <a16:creationId xmlns:a16="http://schemas.microsoft.com/office/drawing/2014/main" id="{E2DCD649-73B3-B976-6C53-3631A519B099}"/>
              </a:ext>
            </a:extLst>
          </p:cNvPr>
          <p:cNvSpPr txBox="1"/>
          <p:nvPr userDrawn="1"/>
        </p:nvSpPr>
        <p:spPr>
          <a:xfrm>
            <a:off x="4706754" y="5663821"/>
            <a:ext cx="7294747" cy="1061829"/>
          </a:xfrm>
          <a:prstGeom prst="rect">
            <a:avLst/>
          </a:prstGeom>
          <a:noFill/>
        </p:spPr>
        <p:txBody>
          <a:bodyPr wrap="square" rtlCol="0" anchor="b" anchorCtr="0">
            <a:spAutoFit/>
          </a:bodyPr>
          <a:lstStyle/>
          <a:p>
            <a:pPr algn="r"/>
            <a:r>
              <a:rPr lang="en-US" sz="2100" i="1" kern="0" baseline="0">
                <a:solidFill>
                  <a:schemeClr val="tx2"/>
                </a:solidFill>
              </a:rPr>
              <a:t>U.S. Army Corps of Engineers</a:t>
            </a:r>
            <a:br>
              <a:rPr lang="en-US" sz="2100" i="1" kern="0" baseline="0">
                <a:solidFill>
                  <a:schemeClr val="tx2"/>
                </a:solidFill>
              </a:rPr>
            </a:br>
            <a:r>
              <a:rPr lang="en-US" sz="2100" i="1" kern="0" baseline="0">
                <a:solidFill>
                  <a:schemeClr val="tx2"/>
                </a:solidFill>
              </a:rPr>
              <a:t>New England District</a:t>
            </a:r>
          </a:p>
          <a:p>
            <a:pPr algn="r"/>
            <a:r>
              <a:rPr lang="en-US" sz="2100" i="1" kern="0" baseline="0">
                <a:solidFill>
                  <a:schemeClr val="tx2"/>
                </a:solidFill>
              </a:rPr>
              <a:t>“Birthplace of the Corps”</a:t>
            </a:r>
          </a:p>
        </p:txBody>
      </p:sp>
      <p:pic>
        <p:nvPicPr>
          <p:cNvPr id="1028" name="Picture 4">
            <a:extLst>
              <a:ext uri="{FF2B5EF4-FFF2-40B4-BE49-F238E27FC236}">
                <a16:creationId xmlns:a16="http://schemas.microsoft.com/office/drawing/2014/main" id="{09123561-B13B-EF70-6BAA-FCC4BB98A96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3810" y="1667329"/>
            <a:ext cx="2971800" cy="2971800"/>
          </a:xfrm>
          <a:prstGeom prst="rect">
            <a:avLst/>
          </a:prstGeom>
          <a:noFill/>
          <a:effectLst>
            <a:outerShdw blurRad="50800" dist="38100" dir="2700000" algn="tl" rotWithShape="0">
              <a:prstClr val="black">
                <a:alpha val="5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01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14" name="Title Placeholder 1"/>
          <p:cNvSpPr>
            <a:spLocks noGrp="1"/>
          </p:cNvSpPr>
          <p:nvPr>
            <p:ph type="title"/>
          </p:nvPr>
        </p:nvSpPr>
        <p:spPr bwMode="auto">
          <a:xfrm>
            <a:off x="2921001" y="2286001"/>
            <a:ext cx="9004300" cy="1285874"/>
          </a:xfrm>
          <a:prstGeom prst="rect">
            <a:avLst/>
          </a:prstGeom>
          <a:noFill/>
          <a:ln w="9525">
            <a:noFill/>
            <a:miter lim="800000"/>
            <a:headEnd/>
            <a:tailEnd/>
          </a:ln>
        </p:spPr>
        <p:txBody>
          <a:bodyPr anchor="ctr"/>
          <a:lstStyle>
            <a:lvl1pPr algn="l">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1" y="5602332"/>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9" y="3709926"/>
            <a:ext cx="2761673" cy="385825"/>
          </a:xfrm>
          <a:prstGeom prst="rect">
            <a:avLst/>
          </a:prstGeom>
          <a:ln>
            <a:noFill/>
          </a:ln>
        </p:spPr>
        <p:txBody>
          <a:bodyPr/>
          <a:lstStyle>
            <a:lvl1pPr algn="ctr">
              <a:defRPr sz="2000">
                <a:solidFill>
                  <a:schemeClr val="accent3"/>
                </a:solidFill>
              </a:defRPr>
            </a:lvl1pPr>
          </a:lstStyle>
          <a:p>
            <a:endParaRPr lang="en-US"/>
          </a:p>
        </p:txBody>
      </p:sp>
      <p:sp>
        <p:nvSpPr>
          <p:cNvPr id="8" name="TextBox 7">
            <a:extLst>
              <a:ext uri="{FF2B5EF4-FFF2-40B4-BE49-F238E27FC236}">
                <a16:creationId xmlns:a16="http://schemas.microsoft.com/office/drawing/2014/main" id="{7F9F3FC6-5B93-85E0-5180-BD421A5D2EF8}"/>
              </a:ext>
            </a:extLst>
          </p:cNvPr>
          <p:cNvSpPr txBox="1"/>
          <p:nvPr userDrawn="1"/>
        </p:nvSpPr>
        <p:spPr>
          <a:xfrm>
            <a:off x="7539320" y="6135324"/>
            <a:ext cx="4462181" cy="461665"/>
          </a:xfrm>
          <a:prstGeom prst="rect">
            <a:avLst/>
          </a:prstGeom>
          <a:noFill/>
        </p:spPr>
        <p:txBody>
          <a:bodyPr wrap="square" rtlCol="0">
            <a:spAutoFit/>
          </a:bodyPr>
          <a:lstStyle/>
          <a:p>
            <a:r>
              <a:rPr lang="en-US" sz="2400" i="1">
                <a:solidFill>
                  <a:schemeClr val="tx2"/>
                </a:solidFill>
              </a:rPr>
              <a:t>“Cornerstone of the Southwest”</a:t>
            </a:r>
          </a:p>
        </p:txBody>
      </p:sp>
      <p:pic>
        <p:nvPicPr>
          <p:cNvPr id="11" name="Picture 4">
            <a:extLst>
              <a:ext uri="{FF2B5EF4-FFF2-40B4-BE49-F238E27FC236}">
                <a16:creationId xmlns:a16="http://schemas.microsoft.com/office/drawing/2014/main" id="{E2D2A472-3249-1F81-F3D8-1E00ACE307C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799" y="177595"/>
            <a:ext cx="3054603" cy="305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092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4" name="Content Placeholder 3"/>
          <p:cNvSpPr>
            <a:spLocks noGrp="1"/>
          </p:cNvSpPr>
          <p:nvPr>
            <p:ph sz="quarter" idx="12"/>
          </p:nvPr>
        </p:nvSpPr>
        <p:spPr>
          <a:xfrm>
            <a:off x="2921001" y="2157415"/>
            <a:ext cx="9004300" cy="1798637"/>
          </a:xfrm>
          <a:ln>
            <a:no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9" y="4043301"/>
            <a:ext cx="2761673" cy="385825"/>
          </a:xfrm>
          <a:prstGeom prst="rect">
            <a:avLst/>
          </a:prstGeom>
          <a:ln>
            <a:no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1" y="5602332"/>
            <a:ext cx="2402348" cy="1065985"/>
          </a:xfrm>
          <a:prstGeom prst="rect">
            <a:avLst/>
          </a:prstGeom>
        </p:spPr>
      </p:pic>
      <p:sp>
        <p:nvSpPr>
          <p:cNvPr id="9" name="TextBox 8">
            <a:extLst>
              <a:ext uri="{FF2B5EF4-FFF2-40B4-BE49-F238E27FC236}">
                <a16:creationId xmlns:a16="http://schemas.microsoft.com/office/drawing/2014/main" id="{37D39D63-441E-690C-F8B1-9807B0594622}"/>
              </a:ext>
            </a:extLst>
          </p:cNvPr>
          <p:cNvSpPr txBox="1"/>
          <p:nvPr userDrawn="1"/>
        </p:nvSpPr>
        <p:spPr>
          <a:xfrm>
            <a:off x="7539320" y="6135324"/>
            <a:ext cx="4462181" cy="461665"/>
          </a:xfrm>
          <a:prstGeom prst="rect">
            <a:avLst/>
          </a:prstGeom>
          <a:noFill/>
        </p:spPr>
        <p:txBody>
          <a:bodyPr wrap="square" rtlCol="0">
            <a:spAutoFit/>
          </a:bodyPr>
          <a:lstStyle/>
          <a:p>
            <a:r>
              <a:rPr lang="en-US" sz="2400" i="1">
                <a:solidFill>
                  <a:schemeClr val="tx2"/>
                </a:solidFill>
              </a:rPr>
              <a:t>“Cornerstone of the Southwest”</a:t>
            </a:r>
          </a:p>
        </p:txBody>
      </p:sp>
      <p:pic>
        <p:nvPicPr>
          <p:cNvPr id="11" name="Picture 4">
            <a:extLst>
              <a:ext uri="{FF2B5EF4-FFF2-40B4-BE49-F238E27FC236}">
                <a16:creationId xmlns:a16="http://schemas.microsoft.com/office/drawing/2014/main" id="{3404AF50-2DE1-3EE6-1CC8-A2BF0EC3C6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2799" y="177595"/>
            <a:ext cx="3054603" cy="305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254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1" y="265874"/>
            <a:ext cx="5829300" cy="1671543"/>
          </a:xfrm>
          <a:noFill/>
          <a:ln w="19050">
            <a:no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7" y="265874"/>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7" y="3528393"/>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no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4" name="Title 5"/>
          <p:cNvSpPr>
            <a:spLocks noGrp="1"/>
          </p:cNvSpPr>
          <p:nvPr>
            <p:ph type="title"/>
          </p:nvPr>
        </p:nvSpPr>
        <p:spPr>
          <a:xfrm>
            <a:off x="266702" y="260933"/>
            <a:ext cx="5821279" cy="1671543"/>
          </a:xfrm>
          <a:noFill/>
          <a:ln w="12700">
            <a:no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61"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1"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54086" y="2058988"/>
            <a:ext cx="5821279" cy="3308350"/>
          </a:xfrm>
          <a:ln>
            <a:no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5"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3" name="Text Placeholder 2"/>
          <p:cNvSpPr>
            <a:spLocks noGrp="1"/>
          </p:cNvSpPr>
          <p:nvPr>
            <p:ph type="body" sz="quarter" idx="19"/>
          </p:nvPr>
        </p:nvSpPr>
        <p:spPr>
          <a:xfrm>
            <a:off x="381001" y="2059389"/>
            <a:ext cx="4867275" cy="3315887"/>
          </a:xfrm>
          <a:ln>
            <a:no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5"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4"/>
            <a:ext cx="4866861" cy="1671543"/>
          </a:xfrm>
          <a:noFill/>
          <a:ln w="12700">
            <a:no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5"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8" y="0"/>
            <a:ext cx="12188389" cy="6858000"/>
          </a:xfrm>
          <a:prstGeom prst="rect">
            <a:avLst/>
          </a:prstGeom>
        </p:spPr>
      </p:pic>
      <p:sp>
        <p:nvSpPr>
          <p:cNvPr id="16" name="TextBox 15"/>
          <p:cNvSpPr txBox="1"/>
          <p:nvPr userDrawn="1"/>
        </p:nvSpPr>
        <p:spPr>
          <a:xfrm>
            <a:off x="266701" y="5217496"/>
            <a:ext cx="4337105" cy="357790"/>
          </a:xfrm>
          <a:prstGeom prst="rect">
            <a:avLst/>
          </a:prstGeom>
          <a:noFill/>
          <a:ln>
            <a:no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40"/>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8" y="1227140"/>
            <a:ext cx="3689407"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2"/>
            <a:ext cx="11658600" cy="858437"/>
          </a:xfrm>
          <a:noFill/>
          <a:ln w="12700">
            <a:no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1" y="1227140"/>
            <a:ext cx="4337105" cy="3957637"/>
          </a:xfrm>
          <a:ln>
            <a:no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8"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393700" y="457200"/>
            <a:ext cx="4378325" cy="1600200"/>
          </a:xfrm>
          <a:ln>
            <a:no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2"/>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393700" y="2194562"/>
            <a:ext cx="4378325" cy="3301465"/>
          </a:xfrm>
          <a:ln>
            <a:no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08437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5"/>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2"/>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7"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5721407"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7"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998738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1" y="1028702"/>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1" y="1743077"/>
            <a:ext cx="5721407"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7"/>
            <a:ext cx="5721407"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9" y="1028702"/>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5241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377931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2"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31716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a:xfrm>
            <a:off x="2256090" y="128981"/>
            <a:ext cx="9685232" cy="832920"/>
          </a:xfrm>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2468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1"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1"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1"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5000">
              <a:schemeClr val="tx2"/>
            </a:gs>
            <a:gs pos="80000">
              <a:srgbClr val="F8F8F8">
                <a:alpha val="34902"/>
              </a:srgb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256091" y="128981"/>
            <a:ext cx="9668138"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11"/>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7"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1" y="86740"/>
            <a:ext cx="1877101" cy="832920"/>
          </a:xfrm>
          <a:prstGeom prst="rect">
            <a:avLst/>
          </a:prstGeom>
          <a:effectLst>
            <a:outerShdw blurRad="25400" dist="12700" dir="3600000" algn="t" rotWithShape="0">
              <a:prstClr val="black">
                <a:alpha val="40000"/>
              </a:prstClr>
            </a:outerShdw>
          </a:effectLst>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userDrawn="1">
          <p15:clr>
            <a:srgbClr val="5ACBF0"/>
          </p15:clr>
        </p15:guide>
        <p15:guide id="2" pos="12971" userDrawn="1">
          <p15:clr>
            <a:srgbClr val="5ACBF0"/>
          </p15:clr>
        </p15:guide>
        <p15:guide id="3" pos="168" userDrawn="1">
          <p15:clr>
            <a:srgbClr val="5ACBF0"/>
          </p15:clr>
        </p15:guide>
        <p15:guide id="4" orient="horz" pos="624"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nae.usace.army.mil/Missions/Recreation/Hodges-Village-Dam/Hodges-Village-Dam-Master-Plan/"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mailto:hodgesvillagemasterplan@usace.army.mi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e.usace.army.mil/Missions/Recreation/Hodges-Village-Dam/Hodges-Village-Dam-Master-Plan/"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mailto:hodgesvillagemasterplan@usace.army.mi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usace.army.mil/library/publication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7.xml"/><Relationship Id="rId3" Type="http://schemas.openxmlformats.org/officeDocument/2006/relationships/image" Target="../media/image6.jpeg"/><Relationship Id="rId7" Type="http://schemas.openxmlformats.org/officeDocument/2006/relationships/slide" Target="slide10.xml"/><Relationship Id="rId12" Type="http://schemas.openxmlformats.org/officeDocument/2006/relationships/slide" Target="slide1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14.xml"/><Relationship Id="rId5" Type="http://schemas.openxmlformats.org/officeDocument/2006/relationships/slide" Target="slide5.xml"/><Relationship Id="rId10" Type="http://schemas.openxmlformats.org/officeDocument/2006/relationships/slide" Target="slide13.xml"/><Relationship Id="rId4" Type="http://schemas.openxmlformats.org/officeDocument/2006/relationships/slide" Target="slide4.xml"/><Relationship Id="rId9" Type="http://schemas.openxmlformats.org/officeDocument/2006/relationships/slide" Target="slide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CBD7-3598-52B8-FAE3-2B5066DFD53D}"/>
              </a:ext>
            </a:extLst>
          </p:cNvPr>
          <p:cNvSpPr>
            <a:spLocks noGrp="1"/>
          </p:cNvSpPr>
          <p:nvPr>
            <p:ph type="title"/>
          </p:nvPr>
        </p:nvSpPr>
        <p:spPr/>
        <p:txBody>
          <a:bodyPr/>
          <a:lstStyle/>
          <a:p>
            <a:r>
              <a:rPr lang="en-US"/>
              <a:t>Hodges Village Dam </a:t>
            </a:r>
            <a:br>
              <a:rPr lang="en-US"/>
            </a:br>
            <a:r>
              <a:rPr lang="en-US"/>
              <a:t>Master Plan Revision</a:t>
            </a:r>
            <a:endParaRPr lang="en-US" sz="2400" i="1"/>
          </a:p>
        </p:txBody>
      </p:sp>
      <p:sp>
        <p:nvSpPr>
          <p:cNvPr id="3" name="Text Placeholder 2">
            <a:extLst>
              <a:ext uri="{FF2B5EF4-FFF2-40B4-BE49-F238E27FC236}">
                <a16:creationId xmlns:a16="http://schemas.microsoft.com/office/drawing/2014/main" id="{DF5A2ECF-3C26-C83A-0B24-9B426DBBCD31}"/>
              </a:ext>
            </a:extLst>
          </p:cNvPr>
          <p:cNvSpPr>
            <a:spLocks noGrp="1"/>
          </p:cNvSpPr>
          <p:nvPr>
            <p:ph type="body" sz="quarter" idx="12"/>
          </p:nvPr>
        </p:nvSpPr>
        <p:spPr/>
        <p:txBody>
          <a:bodyPr lIns="45720" rIns="45720" anchor="t" anchorCtr="0"/>
          <a:lstStyle/>
          <a:p>
            <a:r>
              <a:rPr lang="en-US" sz="2400"/>
              <a:t>Public Involvement Presentation</a:t>
            </a:r>
          </a:p>
          <a:p>
            <a:r>
              <a:rPr lang="en-US" sz="2400">
                <a:latin typeface="Arial"/>
                <a:ea typeface="ＭＳ Ｐゴシック"/>
                <a:cs typeface="Arial"/>
              </a:rPr>
              <a:t>August 1, 2024</a:t>
            </a:r>
          </a:p>
        </p:txBody>
      </p:sp>
    </p:spTree>
    <p:extLst>
      <p:ext uri="{BB962C8B-B14F-4D97-AF65-F5344CB8AC3E}">
        <p14:creationId xmlns:p14="http://schemas.microsoft.com/office/powerpoint/2010/main" val="871974160"/>
      </p:ext>
    </p:extLst>
  </p:cSld>
  <p:clrMapOvr>
    <a:masterClrMapping/>
  </p:clrMapOvr>
  <mc:AlternateContent xmlns:mc="http://schemas.openxmlformats.org/markup-compatibility/2006" xmlns:p14="http://schemas.microsoft.com/office/powerpoint/2010/main">
    <mc:Choice Requires="p14">
      <p:transition spd="slow" p14:dur="2750" advClick="0" advTm="15000"/>
    </mc:Choice>
    <mc:Fallback xmlns="">
      <p:transition spd="slow"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What is in the current Master Plan? </a:t>
            </a:r>
            <a:endParaRPr lang="en-US" sz="2400" i="1">
              <a:solidFill>
                <a:srgbClr val="3E6682"/>
              </a:solidFill>
            </a:endParaRPr>
          </a:p>
        </p:txBody>
      </p:sp>
      <p:sp>
        <p:nvSpPr>
          <p:cNvPr id="15" name="Content Placeholder 14">
            <a:extLst>
              <a:ext uri="{FF2B5EF4-FFF2-40B4-BE49-F238E27FC236}">
                <a16:creationId xmlns:a16="http://schemas.microsoft.com/office/drawing/2014/main" id="{EB0E6C96-904D-55A6-38EB-DDE0B6AC2FC3}"/>
              </a:ext>
            </a:extLst>
          </p:cNvPr>
          <p:cNvSpPr>
            <a:spLocks noGrp="1"/>
          </p:cNvSpPr>
          <p:nvPr>
            <p:ph sz="quarter" idx="16"/>
          </p:nvPr>
        </p:nvSpPr>
        <p:spPr>
          <a:xfrm>
            <a:off x="266700" y="1028700"/>
            <a:ext cx="5676900" cy="5600700"/>
          </a:xfrm>
        </p:spPr>
        <p:txBody>
          <a:bodyPr/>
          <a:lstStyle/>
          <a:p>
            <a:pPr marL="342900" indent="-342900">
              <a:spcAft>
                <a:spcPts val="1200"/>
              </a:spcAft>
              <a:buFont typeface="Arial" panose="020B0604020202020204" pitchFamily="34" charset="0"/>
              <a:buChar char="•"/>
            </a:pPr>
            <a:r>
              <a:rPr lang="en-US" sz="2200">
                <a:solidFill>
                  <a:schemeClr val="tx1"/>
                </a:solidFill>
              </a:rPr>
              <a:t>The most recent </a:t>
            </a:r>
            <a:r>
              <a:rPr lang="en-US" sz="2200" b="1">
                <a:solidFill>
                  <a:srgbClr val="3E6682"/>
                </a:solidFill>
              </a:rPr>
              <a:t>approved</a:t>
            </a:r>
            <a:r>
              <a:rPr lang="en-US" sz="2200">
                <a:solidFill>
                  <a:schemeClr val="tx1"/>
                </a:solidFill>
              </a:rPr>
              <a:t> Master Plan was in </a:t>
            </a:r>
            <a:r>
              <a:rPr lang="en-US" sz="2200" b="1">
                <a:solidFill>
                  <a:srgbClr val="3E6682"/>
                </a:solidFill>
              </a:rPr>
              <a:t>1976</a:t>
            </a:r>
            <a:r>
              <a:rPr lang="en-US" sz="2200">
                <a:solidFill>
                  <a:schemeClr val="tx1"/>
                </a:solidFill>
              </a:rPr>
              <a:t> with land and water classifications.</a:t>
            </a:r>
          </a:p>
          <a:p>
            <a:pPr marL="342900" indent="-342900">
              <a:spcAft>
                <a:spcPts val="1200"/>
              </a:spcAft>
              <a:buFont typeface="Arial" panose="020B0604020202020204" pitchFamily="34" charset="0"/>
              <a:buChar char="•"/>
            </a:pPr>
            <a:r>
              <a:rPr lang="en-US" sz="2200">
                <a:solidFill>
                  <a:schemeClr val="tx1"/>
                </a:solidFill>
              </a:rPr>
              <a:t>The Master Plan and map can be </a:t>
            </a:r>
            <a:r>
              <a:rPr lang="en-US" sz="2200" b="1">
                <a:solidFill>
                  <a:srgbClr val="3E6682"/>
                </a:solidFill>
              </a:rPr>
              <a:t>downloaded from the website</a:t>
            </a:r>
            <a:r>
              <a:rPr lang="en-US" sz="2200">
                <a:solidFill>
                  <a:schemeClr val="tx1"/>
                </a:solidFill>
              </a:rPr>
              <a:t> at the link provided.</a:t>
            </a:r>
          </a:p>
          <a:p>
            <a:pPr marL="342900" indent="-342900">
              <a:spcAft>
                <a:spcPts val="1200"/>
              </a:spcAft>
              <a:buFont typeface="Arial" panose="020B0604020202020204" pitchFamily="34" charset="0"/>
              <a:buChar char="•"/>
            </a:pPr>
            <a:r>
              <a:rPr lang="en-US" sz="2200">
                <a:solidFill>
                  <a:schemeClr val="tx1"/>
                </a:solidFill>
              </a:rPr>
              <a:t>The plan includes a site history and description, natural and cultural resources, and</a:t>
            </a:r>
            <a:r>
              <a:rPr lang="en-US" sz="2200" b="1">
                <a:solidFill>
                  <a:srgbClr val="3E6682"/>
                </a:solidFill>
              </a:rPr>
              <a:t> factors affecting management</a:t>
            </a:r>
            <a:r>
              <a:rPr lang="en-US" sz="2200">
                <a:solidFill>
                  <a:schemeClr val="tx1"/>
                </a:solidFill>
              </a:rPr>
              <a:t> in 1976. </a:t>
            </a:r>
          </a:p>
          <a:p>
            <a:pPr marL="342900" indent="-342900">
              <a:spcAft>
                <a:spcPts val="1200"/>
              </a:spcAft>
              <a:buFont typeface="Arial" panose="020B0604020202020204" pitchFamily="34" charset="0"/>
              <a:buChar char="•"/>
            </a:pPr>
            <a:r>
              <a:rPr lang="en-US" sz="2200">
                <a:solidFill>
                  <a:schemeClr val="tx1"/>
                </a:solidFill>
              </a:rPr>
              <a:t>The previous plan included detailed facility plans that are now part of other operational plans. </a:t>
            </a:r>
          </a:p>
        </p:txBody>
      </p:sp>
      <p:pic>
        <p:nvPicPr>
          <p:cNvPr id="5" name="Picture 4" descr="Map&#10;&#10;Description automatically generated">
            <a:extLst>
              <a:ext uri="{FF2B5EF4-FFF2-40B4-BE49-F238E27FC236}">
                <a16:creationId xmlns:a16="http://schemas.microsoft.com/office/drawing/2014/main" id="{E4DC63A7-F8CB-604B-5A85-0275C1DED7E1}"/>
              </a:ext>
            </a:extLst>
          </p:cNvPr>
          <p:cNvPicPr>
            <a:picLocks noChangeAspect="1"/>
          </p:cNvPicPr>
          <p:nvPr/>
        </p:nvPicPr>
        <p:blipFill>
          <a:blip r:embed="rId3"/>
          <a:stretch>
            <a:fillRect/>
          </a:stretch>
        </p:blipFill>
        <p:spPr>
          <a:xfrm>
            <a:off x="7239000" y="961901"/>
            <a:ext cx="3609975" cy="5414963"/>
          </a:xfrm>
          <a:prstGeom prst="rect">
            <a:avLst/>
          </a:prstGeom>
        </p:spPr>
      </p:pic>
    </p:spTree>
    <p:extLst>
      <p:ext uri="{BB962C8B-B14F-4D97-AF65-F5344CB8AC3E}">
        <p14:creationId xmlns:p14="http://schemas.microsoft.com/office/powerpoint/2010/main" val="568452804"/>
      </p:ext>
    </p:extLst>
  </p:cSld>
  <p:clrMapOvr>
    <a:masterClrMapping/>
  </p:clrMapOvr>
  <mc:AlternateContent xmlns:mc="http://schemas.openxmlformats.org/markup-compatibility/2006">
    <mc:Choice xmlns:p14="http://schemas.microsoft.com/office/powerpoint/2010/main" Requires="p14">
      <p:transition spd="slow" p14:dur="2750" advClick="0" advTm="30000"/>
    </mc:Choice>
    <mc:Fallback>
      <p:transition spd="slow" advClick="0"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What about NEPA Compliance?</a:t>
            </a:r>
            <a:br>
              <a:rPr lang="en-US"/>
            </a:br>
            <a:r>
              <a:rPr lang="en-US"/>
              <a:t>The Environmental Assessment</a:t>
            </a:r>
          </a:p>
        </p:txBody>
      </p:sp>
      <p:sp>
        <p:nvSpPr>
          <p:cNvPr id="5" name="Content Placeholder 4">
            <a:extLst>
              <a:ext uri="{FF2B5EF4-FFF2-40B4-BE49-F238E27FC236}">
                <a16:creationId xmlns:a16="http://schemas.microsoft.com/office/drawing/2014/main" id="{862430CB-7C36-CF9D-0C9E-A37D85D50A9A}"/>
              </a:ext>
            </a:extLst>
          </p:cNvPr>
          <p:cNvSpPr>
            <a:spLocks noGrp="1"/>
          </p:cNvSpPr>
          <p:nvPr>
            <p:ph sz="quarter" idx="10"/>
          </p:nvPr>
        </p:nvSpPr>
        <p:spPr>
          <a:xfrm>
            <a:off x="266700" y="1028700"/>
            <a:ext cx="7396843" cy="5600700"/>
          </a:xfrm>
        </p:spPr>
        <p:txBody>
          <a:bodyPr/>
          <a:lstStyle/>
          <a:p>
            <a:r>
              <a:rPr lang="en-US" sz="2200" b="1">
                <a:solidFill>
                  <a:srgbClr val="3E6682"/>
                </a:solidFill>
              </a:rPr>
              <a:t>National Environmental Policy Act (NEPA) </a:t>
            </a:r>
          </a:p>
          <a:p>
            <a:endParaRPr lang="en-US" sz="2200"/>
          </a:p>
          <a:p>
            <a:pPr>
              <a:spcAft>
                <a:spcPts val="1200"/>
              </a:spcAft>
            </a:pPr>
            <a:r>
              <a:rPr lang="en-US" sz="2200" b="1">
                <a:solidFill>
                  <a:srgbClr val="3E6682"/>
                </a:solidFill>
              </a:rPr>
              <a:t>Purpose</a:t>
            </a:r>
            <a:r>
              <a:rPr lang="en-US" sz="2200">
                <a:solidFill>
                  <a:schemeClr val="tx1"/>
                </a:solidFill>
              </a:rPr>
              <a:t> of NEPA is to:</a:t>
            </a:r>
          </a:p>
          <a:p>
            <a:pPr lvl="2"/>
            <a:r>
              <a:rPr lang="en-US" sz="2200">
                <a:solidFill>
                  <a:schemeClr val="tx1"/>
                </a:solidFill>
              </a:rPr>
              <a:t>Ensure federal agencies give proper </a:t>
            </a:r>
            <a:r>
              <a:rPr lang="en-US" sz="2200" b="1">
                <a:solidFill>
                  <a:srgbClr val="3E6682"/>
                </a:solidFill>
              </a:rPr>
              <a:t>consideration to the environmental and cultural resources</a:t>
            </a:r>
            <a:r>
              <a:rPr lang="en-US" sz="2200"/>
              <a:t> </a:t>
            </a:r>
            <a:r>
              <a:rPr lang="en-US" sz="2200">
                <a:solidFill>
                  <a:schemeClr val="tx1"/>
                </a:solidFill>
              </a:rPr>
              <a:t>prior to undertaking a federal action</a:t>
            </a:r>
          </a:p>
          <a:p>
            <a:pPr lvl="2"/>
            <a:r>
              <a:rPr lang="en-US" sz="2200" b="1">
                <a:solidFill>
                  <a:srgbClr val="3E6682"/>
                </a:solidFill>
              </a:rPr>
              <a:t>Involve the Public </a:t>
            </a:r>
            <a:r>
              <a:rPr lang="en-US" sz="2200">
                <a:solidFill>
                  <a:schemeClr val="tx1"/>
                </a:solidFill>
              </a:rPr>
              <a:t>and stakeholders in the decision-making process</a:t>
            </a:r>
          </a:p>
          <a:p>
            <a:pPr lvl="2">
              <a:spcAft>
                <a:spcPts val="1200"/>
              </a:spcAft>
            </a:pPr>
            <a:r>
              <a:rPr lang="en-US" sz="2200" b="1">
                <a:solidFill>
                  <a:srgbClr val="3E6682"/>
                </a:solidFill>
              </a:rPr>
              <a:t>Document the process </a:t>
            </a:r>
            <a:r>
              <a:rPr lang="en-US" sz="2200">
                <a:solidFill>
                  <a:schemeClr val="tx1"/>
                </a:solidFill>
              </a:rPr>
              <a:t>by which agencies make informed decisions</a:t>
            </a:r>
          </a:p>
          <a:p>
            <a:pPr marL="0" lvl="1" indent="0">
              <a:spcAft>
                <a:spcPts val="1200"/>
              </a:spcAft>
              <a:buNone/>
            </a:pPr>
            <a:r>
              <a:rPr lang="en-US" sz="2200">
                <a:solidFill>
                  <a:schemeClr val="tx1"/>
                </a:solidFill>
              </a:rPr>
              <a:t>NEPA </a:t>
            </a:r>
            <a:r>
              <a:rPr lang="en-US" sz="2200" b="1">
                <a:solidFill>
                  <a:srgbClr val="3E6682"/>
                </a:solidFill>
              </a:rPr>
              <a:t>Process</a:t>
            </a:r>
            <a:r>
              <a:rPr lang="en-US" sz="2200">
                <a:solidFill>
                  <a:schemeClr val="tx1"/>
                </a:solidFill>
              </a:rPr>
              <a:t>:</a:t>
            </a:r>
          </a:p>
          <a:p>
            <a:pPr lvl="2"/>
            <a:r>
              <a:rPr lang="en-US" sz="2200">
                <a:solidFill>
                  <a:schemeClr val="tx1"/>
                </a:solidFill>
              </a:rPr>
              <a:t>Opportunity for </a:t>
            </a:r>
            <a:r>
              <a:rPr lang="en-US" sz="2200" b="1">
                <a:solidFill>
                  <a:srgbClr val="3E6682"/>
                </a:solidFill>
              </a:rPr>
              <a:t>public comments and questions </a:t>
            </a:r>
            <a:r>
              <a:rPr lang="en-US" sz="2200">
                <a:solidFill>
                  <a:schemeClr val="tx1"/>
                </a:solidFill>
              </a:rPr>
              <a:t>on the potential impacts of proposed federal actions</a:t>
            </a:r>
          </a:p>
          <a:p>
            <a:pPr lvl="2"/>
            <a:r>
              <a:rPr lang="en-US" sz="2200">
                <a:solidFill>
                  <a:schemeClr val="tx1"/>
                </a:solidFill>
              </a:rPr>
              <a:t>Includes comments from other federal, state, and local governments, and Tribal Nations</a:t>
            </a:r>
            <a:endParaRPr lang="en-US" sz="2200"/>
          </a:p>
        </p:txBody>
      </p:sp>
      <p:pic>
        <p:nvPicPr>
          <p:cNvPr id="2" name="Picture 1" descr="Monarch butterfly on a leaf">
            <a:extLst>
              <a:ext uri="{FF2B5EF4-FFF2-40B4-BE49-F238E27FC236}">
                <a16:creationId xmlns:a16="http://schemas.microsoft.com/office/drawing/2014/main" id="{663B9CBC-BBA6-8014-C7B1-98F6FF1DA9A4}"/>
              </a:ext>
            </a:extLst>
          </p:cNvPr>
          <p:cNvPicPr>
            <a:picLocks noChangeAspect="1"/>
          </p:cNvPicPr>
          <p:nvPr/>
        </p:nvPicPr>
        <p:blipFill rotWithShape="1">
          <a:blip r:embed="rId3"/>
          <a:srcRect l="2249" r="17671"/>
          <a:stretch/>
        </p:blipFill>
        <p:spPr>
          <a:xfrm rot="5400000">
            <a:off x="7144838" y="1845810"/>
            <a:ext cx="5491841" cy="3857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3682005"/>
      </p:ext>
    </p:extLst>
  </p:cSld>
  <p:clrMapOvr>
    <a:masterClrMapping/>
  </p:clrMapOvr>
  <mc:AlternateContent xmlns:mc="http://schemas.openxmlformats.org/markup-compatibility/2006">
    <mc:Choice xmlns:p14="http://schemas.microsoft.com/office/powerpoint/2010/main" Requires="p14">
      <p:transition spd="slow" p14:dur="2750" advClick="0" advTm="30000"/>
    </mc:Choice>
    <mc:Fallback>
      <p:transition spd="slow" advClick="0"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8F07AA-2BCA-DF39-8C82-3C2010E12C4F}"/>
              </a:ext>
            </a:extLst>
          </p:cNvPr>
          <p:cNvPicPr>
            <a:picLocks noChangeAspect="1"/>
          </p:cNvPicPr>
          <p:nvPr/>
        </p:nvPicPr>
        <p:blipFill rotWithShape="1">
          <a:blip r:embed="rId3">
            <a:duotone>
              <a:prstClr val="black"/>
              <a:srgbClr val="D9C3A5">
                <a:tint val="50000"/>
                <a:satMod val="180000"/>
              </a:srgbClr>
            </a:duotone>
          </a:blip>
          <a:srcRect l="-2945" t="-2945" r="-2945" b="-2945"/>
          <a:stretch/>
        </p:blipFill>
        <p:spPr>
          <a:xfrm>
            <a:off x="629269" y="1249651"/>
            <a:ext cx="3838942" cy="4958355"/>
          </a:xfrm>
          <a:prstGeom prst="rect">
            <a:avLst/>
          </a:prstGeom>
          <a:solidFill>
            <a:srgbClr val="F3E2CE"/>
          </a:solidFill>
          <a:effectLst>
            <a:outerShdw blurRad="50800" dist="38100" dir="2700000" algn="tl" rotWithShape="0">
              <a:prstClr val="black">
                <a:alpha val="40000"/>
              </a:prstClr>
            </a:outerShdw>
          </a:effectLst>
        </p:spPr>
      </p:pic>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What is </a:t>
            </a:r>
            <a:r>
              <a:rPr lang="en-US" u="sng"/>
              <a:t>NOT</a:t>
            </a:r>
            <a:r>
              <a:rPr lang="en-US"/>
              <a:t> Part of a Master Plan?</a:t>
            </a:r>
          </a:p>
        </p:txBody>
      </p:sp>
      <p:sp>
        <p:nvSpPr>
          <p:cNvPr id="8" name="&quot;Not Allowed&quot; Symbol 7">
            <a:extLst>
              <a:ext uri="{FF2B5EF4-FFF2-40B4-BE49-F238E27FC236}">
                <a16:creationId xmlns:a16="http://schemas.microsoft.com/office/drawing/2014/main" id="{D0E36002-17CC-077F-1959-888F3D730EAA}"/>
              </a:ext>
            </a:extLst>
          </p:cNvPr>
          <p:cNvSpPr/>
          <p:nvPr/>
        </p:nvSpPr>
        <p:spPr>
          <a:xfrm>
            <a:off x="346607" y="1460967"/>
            <a:ext cx="4521846" cy="4521846"/>
          </a:xfrm>
          <a:prstGeom prst="noSmoking">
            <a:avLst>
              <a:gd name="adj" fmla="val 9153"/>
            </a:avLst>
          </a:prstGeom>
          <a:solidFill>
            <a:srgbClr val="C000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ontent Placeholder 6">
            <a:extLst>
              <a:ext uri="{FF2B5EF4-FFF2-40B4-BE49-F238E27FC236}">
                <a16:creationId xmlns:a16="http://schemas.microsoft.com/office/drawing/2014/main" id="{159BC268-D3AB-B5C9-27FE-EFAFEAADA0F6}"/>
              </a:ext>
            </a:extLst>
          </p:cNvPr>
          <p:cNvSpPr>
            <a:spLocks noGrp="1"/>
          </p:cNvSpPr>
          <p:nvPr>
            <p:ph sz="quarter" idx="16"/>
          </p:nvPr>
        </p:nvSpPr>
        <p:spPr>
          <a:xfrm>
            <a:off x="5312664" y="1028700"/>
            <a:ext cx="6612637" cy="5600700"/>
          </a:xfrm>
        </p:spPr>
        <p:txBody>
          <a:bodyPr/>
          <a:lstStyle/>
          <a:p>
            <a:pPr marL="342900" indent="-342900">
              <a:buFont typeface="Arial" panose="020B0604020202020204" pitchFamily="34" charset="0"/>
              <a:buChar char="•"/>
              <a:defRPr/>
            </a:pPr>
            <a:r>
              <a:rPr lang="en-US" sz="2400" kern="0">
                <a:solidFill>
                  <a:srgbClr val="000000"/>
                </a:solidFill>
              </a:rPr>
              <a:t>Facility </a:t>
            </a:r>
            <a:r>
              <a:rPr lang="en-US" sz="2400" b="1" kern="0">
                <a:solidFill>
                  <a:srgbClr val="3E6682"/>
                </a:solidFill>
              </a:rPr>
              <a:t>design details</a:t>
            </a:r>
          </a:p>
          <a:p>
            <a:pPr marL="342900" indent="-342900">
              <a:buFont typeface="Arial" panose="020B0604020202020204" pitchFamily="34" charset="0"/>
              <a:buChar char="•"/>
              <a:defRPr/>
            </a:pPr>
            <a:r>
              <a:rPr lang="en-US" sz="2400" kern="0">
                <a:solidFill>
                  <a:srgbClr val="000000"/>
                </a:solidFill>
              </a:rPr>
              <a:t>Details of </a:t>
            </a:r>
            <a:r>
              <a:rPr lang="en-US" sz="2400" b="1" kern="0">
                <a:solidFill>
                  <a:srgbClr val="3E6682"/>
                </a:solidFill>
              </a:rPr>
              <a:t>daily project administration</a:t>
            </a:r>
          </a:p>
          <a:p>
            <a:pPr marL="342900" indent="-342900">
              <a:buFont typeface="Arial" panose="020B0604020202020204" pitchFamily="34" charset="0"/>
              <a:buChar char="•"/>
              <a:defRPr/>
            </a:pPr>
            <a:r>
              <a:rPr lang="en-US" sz="2400" kern="0">
                <a:solidFill>
                  <a:schemeClr val="tx1"/>
                </a:solidFill>
              </a:rPr>
              <a:t>Technical aspects of:</a:t>
            </a:r>
          </a:p>
          <a:p>
            <a:pPr lvl="2">
              <a:buSzPct val="100000"/>
              <a:buFont typeface="Arial" panose="020B0604020202020204" pitchFamily="34" charset="0"/>
              <a:buChar char="‒"/>
              <a:defRPr/>
            </a:pPr>
            <a:r>
              <a:rPr lang="en-US" sz="2400" kern="0">
                <a:solidFill>
                  <a:srgbClr val="000000"/>
                </a:solidFill>
              </a:rPr>
              <a:t>Water management for </a:t>
            </a:r>
            <a:r>
              <a:rPr lang="en-US" sz="2400" b="1" kern="0">
                <a:solidFill>
                  <a:srgbClr val="3E6682"/>
                </a:solidFill>
              </a:rPr>
              <a:t>flood risk management</a:t>
            </a:r>
          </a:p>
          <a:p>
            <a:pPr lvl="2">
              <a:buSzPct val="100000"/>
              <a:buFont typeface="Arial" panose="020B0604020202020204" pitchFamily="34" charset="0"/>
              <a:buChar char="‒"/>
              <a:defRPr/>
            </a:pPr>
            <a:r>
              <a:rPr lang="en-US" sz="2400" kern="0">
                <a:solidFill>
                  <a:srgbClr val="000000"/>
                </a:solidFill>
              </a:rPr>
              <a:t>Regional </a:t>
            </a:r>
            <a:r>
              <a:rPr lang="en-US" sz="2400" b="1" kern="0">
                <a:solidFill>
                  <a:srgbClr val="3E6682"/>
                </a:solidFill>
              </a:rPr>
              <a:t>water quality</a:t>
            </a:r>
          </a:p>
          <a:p>
            <a:pPr lvl="2">
              <a:buSzPct val="100000"/>
              <a:buFont typeface="Arial" panose="020B0604020202020204" pitchFamily="34" charset="0"/>
              <a:buChar char="‒"/>
              <a:defRPr/>
            </a:pPr>
            <a:r>
              <a:rPr lang="en-US" sz="2400" b="1" kern="0">
                <a:solidFill>
                  <a:srgbClr val="3E6682"/>
                </a:solidFill>
              </a:rPr>
              <a:t>Water supply</a:t>
            </a:r>
          </a:p>
          <a:p>
            <a:pPr lvl="2">
              <a:buSzPct val="100000"/>
              <a:buFont typeface="Arial" panose="020B0604020202020204" pitchFamily="34" charset="0"/>
              <a:buChar char="‒"/>
              <a:defRPr/>
            </a:pPr>
            <a:r>
              <a:rPr lang="en-US" sz="2400" b="1" kern="0">
                <a:solidFill>
                  <a:srgbClr val="3E6682"/>
                </a:solidFill>
              </a:rPr>
              <a:t>Water level management</a:t>
            </a:r>
          </a:p>
          <a:p>
            <a:pPr lvl="2">
              <a:buSzPct val="100000"/>
              <a:buFont typeface="Arial" panose="020B0604020202020204" pitchFamily="34" charset="0"/>
              <a:buChar char="‒"/>
              <a:defRPr/>
            </a:pPr>
            <a:r>
              <a:rPr lang="en-US" sz="2400" b="1" kern="0">
                <a:solidFill>
                  <a:srgbClr val="3E6682"/>
                </a:solidFill>
              </a:rPr>
              <a:t>Hydropower</a:t>
            </a:r>
          </a:p>
          <a:p>
            <a:pPr lvl="2">
              <a:buSzPct val="100000"/>
              <a:buFont typeface="Arial" panose="020B0604020202020204" pitchFamily="34" charset="0"/>
              <a:buChar char="‒"/>
              <a:defRPr/>
            </a:pPr>
            <a:r>
              <a:rPr lang="en-US" sz="2400" b="1" kern="0">
                <a:solidFill>
                  <a:srgbClr val="3E6682"/>
                </a:solidFill>
              </a:rPr>
              <a:t>Navigation</a:t>
            </a:r>
          </a:p>
          <a:p>
            <a:pPr lvl="1">
              <a:buSzPct val="100000"/>
              <a:buFont typeface="Arial" panose="020B0604020202020204" pitchFamily="34" charset="0"/>
              <a:buChar char="•"/>
              <a:defRPr/>
            </a:pPr>
            <a:r>
              <a:rPr lang="en-US" sz="2400" kern="0">
                <a:solidFill>
                  <a:srgbClr val="000000"/>
                </a:solidFill>
              </a:rPr>
              <a:t>Management of </a:t>
            </a:r>
            <a:r>
              <a:rPr lang="en-US" sz="2400" b="1" kern="0">
                <a:solidFill>
                  <a:srgbClr val="3E6682"/>
                </a:solidFill>
              </a:rPr>
              <a:t>Flowage Easement</a:t>
            </a:r>
            <a:r>
              <a:rPr lang="en-US" sz="2400" kern="0">
                <a:solidFill>
                  <a:srgbClr val="3E6682"/>
                </a:solidFill>
              </a:rPr>
              <a:t> </a:t>
            </a:r>
            <a:r>
              <a:rPr lang="en-US" sz="2400" kern="0">
                <a:solidFill>
                  <a:srgbClr val="000000"/>
                </a:solidFill>
              </a:rPr>
              <a:t>lands</a:t>
            </a:r>
            <a:endParaRPr lang="en-US" sz="2400" b="1" kern="0">
              <a:solidFill>
                <a:srgbClr val="C00000"/>
              </a:solidFill>
            </a:endParaRPr>
          </a:p>
          <a:p>
            <a:endParaRPr lang="en-US"/>
          </a:p>
          <a:p>
            <a:pPr>
              <a:spcAft>
                <a:spcPts val="1200"/>
              </a:spcAft>
            </a:pPr>
            <a:endParaRPr lang="en-US" sz="1600" i="1"/>
          </a:p>
          <a:p>
            <a:pPr>
              <a:spcAft>
                <a:spcPts val="1200"/>
              </a:spcAft>
            </a:pPr>
            <a:r>
              <a:rPr lang="en-US" sz="1600" i="1"/>
              <a:t>See Engineering Regulation (ER) and Engineering Pamphlet (EP) 1130-2-550 for regulations and policy guidance related to the MP</a:t>
            </a:r>
          </a:p>
          <a:p>
            <a:pPr>
              <a:spcAft>
                <a:spcPts val="1200"/>
              </a:spcAft>
            </a:pPr>
            <a:endParaRPr lang="en-US" sz="1400"/>
          </a:p>
        </p:txBody>
      </p:sp>
    </p:spTree>
    <p:extLst>
      <p:ext uri="{BB962C8B-B14F-4D97-AF65-F5344CB8AC3E}">
        <p14:creationId xmlns:p14="http://schemas.microsoft.com/office/powerpoint/2010/main" val="1044704296"/>
      </p:ext>
    </p:extLst>
  </p:cSld>
  <p:clrMapOvr>
    <a:masterClrMapping/>
  </p:clrMapOvr>
  <mc:AlternateContent xmlns:mc="http://schemas.openxmlformats.org/markup-compatibility/2006">
    <mc:Choice xmlns:p14="http://schemas.microsoft.com/office/powerpoint/2010/main" Requires="p14">
      <p:transition spd="slow" p14:dur="2750" advClick="0" advTm="30000"/>
    </mc:Choice>
    <mc:Fallback>
      <p:transition spd="slow" advClick="0"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What is changing or Proposed in the MP? </a:t>
            </a:r>
            <a:endParaRPr lang="en-US" sz="2400" i="1">
              <a:solidFill>
                <a:srgbClr val="3E6682"/>
              </a:solidFill>
            </a:endParaRPr>
          </a:p>
        </p:txBody>
      </p:sp>
      <p:sp>
        <p:nvSpPr>
          <p:cNvPr id="5" name="Content Placeholder 4">
            <a:extLst>
              <a:ext uri="{FF2B5EF4-FFF2-40B4-BE49-F238E27FC236}">
                <a16:creationId xmlns:a16="http://schemas.microsoft.com/office/drawing/2014/main" id="{CD65E5EA-86B3-CF8B-E896-6ED95920AC9F}"/>
              </a:ext>
            </a:extLst>
          </p:cNvPr>
          <p:cNvSpPr>
            <a:spLocks noGrp="1"/>
          </p:cNvSpPr>
          <p:nvPr>
            <p:ph sz="quarter" idx="15"/>
          </p:nvPr>
        </p:nvSpPr>
        <p:spPr>
          <a:xfrm>
            <a:off x="266701" y="1028700"/>
            <a:ext cx="5829299" cy="5600700"/>
          </a:xfrm>
        </p:spPr>
        <p:txBody>
          <a:bodyPr/>
          <a:lstStyle/>
          <a:p>
            <a:pPr>
              <a:spcAft>
                <a:spcPts val="1200"/>
              </a:spcAft>
            </a:pPr>
            <a:r>
              <a:rPr lang="en-US" sz="2400">
                <a:solidFill>
                  <a:schemeClr val="accent2"/>
                </a:solidFill>
              </a:rPr>
              <a:t>At this point in the revision process </a:t>
            </a:r>
            <a:r>
              <a:rPr lang="en-US" sz="2400" b="1" u="sng">
                <a:solidFill>
                  <a:srgbClr val="3E6682"/>
                </a:solidFill>
              </a:rPr>
              <a:t>there are no proposed changes</a:t>
            </a:r>
            <a:endParaRPr lang="en-US" sz="2400" u="sng">
              <a:solidFill>
                <a:schemeClr val="accent2"/>
              </a:solidFill>
            </a:endParaRPr>
          </a:p>
          <a:p>
            <a:pPr>
              <a:spcAft>
                <a:spcPts val="1200"/>
              </a:spcAft>
            </a:pPr>
            <a:r>
              <a:rPr lang="en-US" sz="2400">
                <a:solidFill>
                  <a:schemeClr val="accent2"/>
                </a:solidFill>
              </a:rPr>
              <a:t>The Corps is </a:t>
            </a:r>
            <a:r>
              <a:rPr lang="en-US" sz="2400" b="1">
                <a:solidFill>
                  <a:srgbClr val="3E6682"/>
                </a:solidFill>
              </a:rPr>
              <a:t>requesting written comments for RECOMMENDED changes</a:t>
            </a:r>
            <a:r>
              <a:rPr lang="en-US" sz="2400">
                <a:solidFill>
                  <a:schemeClr val="accent2"/>
                </a:solidFill>
              </a:rPr>
              <a:t> to the existing master plan</a:t>
            </a:r>
          </a:p>
          <a:p>
            <a:pPr>
              <a:spcAft>
                <a:spcPts val="1200"/>
              </a:spcAft>
            </a:pPr>
            <a:r>
              <a:rPr lang="en-US" sz="2400" b="1">
                <a:solidFill>
                  <a:srgbClr val="3E6682"/>
                </a:solidFill>
              </a:rPr>
              <a:t>Possible Changes </a:t>
            </a:r>
            <a:r>
              <a:rPr lang="en-US" sz="2400">
                <a:solidFill>
                  <a:schemeClr val="accent2"/>
                </a:solidFill>
              </a:rPr>
              <a:t>to the Revised Master Plan Could Include:</a:t>
            </a:r>
          </a:p>
          <a:p>
            <a:pPr marL="342900" indent="-342900">
              <a:spcAft>
                <a:spcPts val="0"/>
              </a:spcAft>
              <a:buFont typeface="Arial" panose="020B0604020202020204" pitchFamily="34" charset="0"/>
              <a:buChar char="•"/>
            </a:pPr>
            <a:r>
              <a:rPr lang="en-US" sz="2400">
                <a:solidFill>
                  <a:schemeClr val="accent2"/>
                </a:solidFill>
              </a:rPr>
              <a:t>Change Land and Water Classification</a:t>
            </a:r>
          </a:p>
          <a:p>
            <a:pPr marL="342900" indent="-342900">
              <a:spcAft>
                <a:spcPts val="0"/>
              </a:spcAft>
              <a:buFont typeface="Arial" panose="020B0604020202020204" pitchFamily="34" charset="0"/>
              <a:buChar char="•"/>
            </a:pPr>
            <a:r>
              <a:rPr lang="en-US" sz="2400">
                <a:solidFill>
                  <a:schemeClr val="accent2"/>
                </a:solidFill>
              </a:rPr>
              <a:t>Change Resource Goals and Objectives</a:t>
            </a:r>
          </a:p>
          <a:p>
            <a:pPr marL="342900" indent="-342900">
              <a:spcAft>
                <a:spcPts val="0"/>
              </a:spcAft>
              <a:buFont typeface="Arial" panose="020B0604020202020204" pitchFamily="34" charset="0"/>
              <a:buChar char="•"/>
            </a:pPr>
            <a:r>
              <a:rPr lang="en-US" sz="2400">
                <a:solidFill>
                  <a:schemeClr val="accent2"/>
                </a:solidFill>
              </a:rPr>
              <a:t>Create Utility Corridors</a:t>
            </a:r>
          </a:p>
          <a:p>
            <a:pPr>
              <a:spcAft>
                <a:spcPts val="1200"/>
              </a:spcAft>
            </a:pPr>
            <a:endParaRPr lang="en-US" sz="2400">
              <a:solidFill>
                <a:schemeClr val="accent2"/>
              </a:solidFill>
            </a:endParaRPr>
          </a:p>
        </p:txBody>
      </p:sp>
      <p:pic>
        <p:nvPicPr>
          <p:cNvPr id="4" name="Picture 3" descr="A group of people in kayaks on a river&#10;&#10;Description automatically generated with medium confidence">
            <a:extLst>
              <a:ext uri="{FF2B5EF4-FFF2-40B4-BE49-F238E27FC236}">
                <a16:creationId xmlns:a16="http://schemas.microsoft.com/office/drawing/2014/main" id="{D977232D-8900-21BB-000F-D527C165D143}"/>
              </a:ext>
            </a:extLst>
          </p:cNvPr>
          <p:cNvPicPr>
            <a:picLocks noChangeAspect="1"/>
          </p:cNvPicPr>
          <p:nvPr/>
        </p:nvPicPr>
        <p:blipFill rotWithShape="1">
          <a:blip r:embed="rId3"/>
          <a:srcRect r="11577"/>
          <a:stretch/>
        </p:blipFill>
        <p:spPr>
          <a:xfrm>
            <a:off x="6096000" y="1394459"/>
            <a:ext cx="5828229" cy="4943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4371277"/>
      </p:ext>
    </p:extLst>
  </p:cSld>
  <p:clrMapOvr>
    <a:masterClrMapping/>
  </p:clrMapOvr>
  <mc:AlternateContent xmlns:mc="http://schemas.openxmlformats.org/markup-compatibility/2006">
    <mc:Choice xmlns:p14="http://schemas.microsoft.com/office/powerpoint/2010/main" Requires="p14">
      <p:transition spd="slow" p14:dur="2750" advClick="0" advTm="30000"/>
    </mc:Choice>
    <mc:Fallback>
      <p:transition spd="slow" advClick="0"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C6066A-6F60-9824-9391-C2FB956612B0}"/>
              </a:ext>
            </a:extLst>
          </p:cNvPr>
          <p:cNvSpPr>
            <a:spLocks noGrp="1"/>
          </p:cNvSpPr>
          <p:nvPr>
            <p:ph type="title"/>
          </p:nvPr>
        </p:nvSpPr>
        <p:spPr/>
        <p:txBody>
          <a:bodyPr/>
          <a:lstStyle/>
          <a:p>
            <a:r>
              <a:rPr lang="en-US"/>
              <a:t>How can I participate?</a:t>
            </a:r>
          </a:p>
        </p:txBody>
      </p:sp>
      <p:sp>
        <p:nvSpPr>
          <p:cNvPr id="2" name="Content Placeholder 1">
            <a:extLst>
              <a:ext uri="{FF2B5EF4-FFF2-40B4-BE49-F238E27FC236}">
                <a16:creationId xmlns:a16="http://schemas.microsoft.com/office/drawing/2014/main" id="{0277BA2E-11CC-182A-DBEF-B07959C51E17}"/>
              </a:ext>
            </a:extLst>
          </p:cNvPr>
          <p:cNvSpPr>
            <a:spLocks noGrp="1"/>
          </p:cNvSpPr>
          <p:nvPr>
            <p:ph sz="quarter" idx="10"/>
          </p:nvPr>
        </p:nvSpPr>
        <p:spPr>
          <a:xfrm>
            <a:off x="266699" y="1028700"/>
            <a:ext cx="8362949" cy="5600700"/>
          </a:xfrm>
        </p:spPr>
        <p:txBody>
          <a:bodyPr/>
          <a:lstStyle/>
          <a:p>
            <a:pPr>
              <a:spcAft>
                <a:spcPts val="1200"/>
              </a:spcAft>
            </a:pPr>
            <a:r>
              <a:rPr lang="en-US" sz="2400" b="1" dirty="0">
                <a:solidFill>
                  <a:srgbClr val="3E6682"/>
                </a:solidFill>
              </a:rPr>
              <a:t>Submit written comments!</a:t>
            </a:r>
          </a:p>
          <a:p>
            <a:pPr>
              <a:spcAft>
                <a:spcPts val="1200"/>
              </a:spcAft>
            </a:pPr>
            <a:r>
              <a:rPr lang="en-US" sz="2400" b="1" dirty="0">
                <a:solidFill>
                  <a:srgbClr val="3E6682"/>
                </a:solidFill>
              </a:rPr>
              <a:t>Review all documents </a:t>
            </a:r>
            <a:r>
              <a:rPr lang="en-US" sz="2400" dirty="0">
                <a:solidFill>
                  <a:schemeClr val="tx1"/>
                </a:solidFill>
              </a:rPr>
              <a:t>available on the USACE website: </a:t>
            </a:r>
            <a:r>
              <a:rPr lang="en-US" sz="2400" dirty="0">
                <a:solidFill>
                  <a:schemeClr val="tx1"/>
                </a:solidFill>
                <a:hlinkClick r:id="rId3"/>
              </a:rPr>
              <a:t>https://www.nae.usace.army.mil/Missions/Recreation/Hodges-Village-Dam/Hodges-Village-Dam-Master-Plan/</a:t>
            </a:r>
            <a:r>
              <a:rPr lang="en-US" sz="2400" dirty="0">
                <a:solidFill>
                  <a:schemeClr val="tx1"/>
                </a:solidFill>
              </a:rPr>
              <a:t>  </a:t>
            </a:r>
          </a:p>
          <a:p>
            <a:pPr lvl="0">
              <a:spcAft>
                <a:spcPts val="1200"/>
              </a:spcAft>
            </a:pPr>
            <a:r>
              <a:rPr lang="en-US" sz="2400" b="1" dirty="0">
                <a:solidFill>
                  <a:srgbClr val="3E6682"/>
                </a:solidFill>
              </a:rPr>
              <a:t>Documents available </a:t>
            </a:r>
            <a:r>
              <a:rPr lang="en-US" sz="2400" dirty="0">
                <a:solidFill>
                  <a:schemeClr val="tx1"/>
                </a:solidFill>
              </a:rPr>
              <a:t>on the website include:</a:t>
            </a:r>
          </a:p>
          <a:p>
            <a:pPr lvl="2">
              <a:spcAft>
                <a:spcPts val="0"/>
              </a:spcAft>
            </a:pPr>
            <a:r>
              <a:rPr lang="en-US" sz="2400" dirty="0">
                <a:solidFill>
                  <a:schemeClr val="tx1"/>
                </a:solidFill>
              </a:rPr>
              <a:t>Previous Master Plan</a:t>
            </a:r>
          </a:p>
          <a:p>
            <a:pPr lvl="2">
              <a:spcAft>
                <a:spcPts val="0"/>
              </a:spcAft>
            </a:pPr>
            <a:r>
              <a:rPr lang="en-US" sz="2400" dirty="0">
                <a:solidFill>
                  <a:schemeClr val="tx1"/>
                </a:solidFill>
              </a:rPr>
              <a:t>Project map</a:t>
            </a:r>
          </a:p>
          <a:p>
            <a:pPr lvl="2">
              <a:spcAft>
                <a:spcPts val="0"/>
              </a:spcAft>
            </a:pPr>
            <a:r>
              <a:rPr lang="en-US" sz="2400" dirty="0">
                <a:solidFill>
                  <a:schemeClr val="tx1"/>
                </a:solidFill>
              </a:rPr>
              <a:t>Comment form</a:t>
            </a:r>
          </a:p>
          <a:p>
            <a:pPr lvl="2">
              <a:spcAft>
                <a:spcPts val="1200"/>
              </a:spcAft>
            </a:pPr>
            <a:r>
              <a:rPr lang="en-US" sz="2400" dirty="0">
                <a:solidFill>
                  <a:schemeClr val="tx1"/>
                </a:solidFill>
              </a:rPr>
              <a:t>Copy of this presentation</a:t>
            </a:r>
          </a:p>
          <a:p>
            <a:pPr>
              <a:spcAft>
                <a:spcPts val="1200"/>
              </a:spcAft>
            </a:pPr>
            <a:r>
              <a:rPr lang="en-US" sz="2400" b="1" dirty="0">
                <a:solidFill>
                  <a:srgbClr val="3E6682"/>
                </a:solidFill>
              </a:rPr>
              <a:t>Spread the word</a:t>
            </a:r>
            <a:r>
              <a:rPr lang="en-US" sz="2400" b="1" dirty="0">
                <a:solidFill>
                  <a:schemeClr val="tx1"/>
                </a:solidFill>
              </a:rPr>
              <a:t> </a:t>
            </a:r>
            <a:r>
              <a:rPr lang="en-US" sz="2400" dirty="0">
                <a:solidFill>
                  <a:schemeClr val="tx1"/>
                </a:solidFill>
              </a:rPr>
              <a:t>by telling your colleagues, friends, and neighbors to participate</a:t>
            </a:r>
          </a:p>
          <a:p>
            <a:pPr>
              <a:spcAft>
                <a:spcPts val="1200"/>
              </a:spcAft>
            </a:pPr>
            <a:endParaRPr lang="en-US" sz="2400" dirty="0"/>
          </a:p>
        </p:txBody>
      </p:sp>
      <p:sp>
        <p:nvSpPr>
          <p:cNvPr id="5" name="Rectangle: Rounded Corners 4" descr="QR C">
            <a:extLst>
              <a:ext uri="{FF2B5EF4-FFF2-40B4-BE49-F238E27FC236}">
                <a16:creationId xmlns:a16="http://schemas.microsoft.com/office/drawing/2014/main" id="{EA90265B-CB58-4925-2335-7D55334FB02C}"/>
              </a:ext>
            </a:extLst>
          </p:cNvPr>
          <p:cNvSpPr/>
          <p:nvPr/>
        </p:nvSpPr>
        <p:spPr>
          <a:xfrm>
            <a:off x="8775700" y="3213100"/>
            <a:ext cx="3149600" cy="3416300"/>
          </a:xfrm>
          <a:prstGeom prst="roundRect">
            <a:avLst/>
          </a:prstGeom>
          <a:solidFill>
            <a:srgbClr val="3E668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E6682"/>
              </a:solidFill>
            </a:endParaRPr>
          </a:p>
        </p:txBody>
      </p:sp>
      <p:sp>
        <p:nvSpPr>
          <p:cNvPr id="6" name="Rectangle: Rounded Corners 5">
            <a:extLst>
              <a:ext uri="{FF2B5EF4-FFF2-40B4-BE49-F238E27FC236}">
                <a16:creationId xmlns:a16="http://schemas.microsoft.com/office/drawing/2014/main" id="{8DE71B23-EA14-6CF5-F1B4-54997F78C4C7}"/>
              </a:ext>
              <a:ext uri="{C183D7F6-B498-43B3-948B-1728B52AA6E4}">
                <adec:decorative xmlns:adec="http://schemas.microsoft.com/office/drawing/2017/decorative" val="1"/>
              </a:ext>
            </a:extLst>
          </p:cNvPr>
          <p:cNvSpPr/>
          <p:nvPr/>
        </p:nvSpPr>
        <p:spPr>
          <a:xfrm>
            <a:off x="9048750" y="3435369"/>
            <a:ext cx="2603500" cy="26035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35D4B8-3CE9-6D55-CFFA-158C70B59B2C}"/>
              </a:ext>
            </a:extLst>
          </p:cNvPr>
          <p:cNvSpPr txBox="1"/>
          <p:nvPr/>
        </p:nvSpPr>
        <p:spPr>
          <a:xfrm>
            <a:off x="9048750" y="6076940"/>
            <a:ext cx="2603500" cy="461665"/>
          </a:xfrm>
          <a:prstGeom prst="rect">
            <a:avLst/>
          </a:prstGeom>
          <a:noFill/>
        </p:spPr>
        <p:txBody>
          <a:bodyPr wrap="square" rtlCol="0">
            <a:spAutoFit/>
          </a:bodyPr>
          <a:lstStyle/>
          <a:p>
            <a:pPr algn="ctr"/>
            <a:r>
              <a:rPr lang="en-US" sz="2400" b="1" cap="all">
                <a:solidFill>
                  <a:srgbClr val="FFFFFF"/>
                </a:solidFill>
              </a:rPr>
              <a:t>Scan QR Code</a:t>
            </a:r>
          </a:p>
        </p:txBody>
      </p:sp>
      <p:pic>
        <p:nvPicPr>
          <p:cNvPr id="8" name="Picture 7" descr="Qr code&#10;&#10;Description automatically generated">
            <a:extLst>
              <a:ext uri="{FF2B5EF4-FFF2-40B4-BE49-F238E27FC236}">
                <a16:creationId xmlns:a16="http://schemas.microsoft.com/office/drawing/2014/main" id="{35522C40-BF7B-CA73-5434-7139972131E2}"/>
              </a:ext>
            </a:extLst>
          </p:cNvPr>
          <p:cNvPicPr>
            <a:picLocks noChangeAspect="1"/>
          </p:cNvPicPr>
          <p:nvPr/>
        </p:nvPicPr>
        <p:blipFill rotWithShape="1">
          <a:blip r:embed="rId4"/>
          <a:srcRect l="9656" t="9338" r="8255" b="9121"/>
          <a:stretch/>
        </p:blipFill>
        <p:spPr>
          <a:xfrm>
            <a:off x="9227976" y="3620277"/>
            <a:ext cx="2291947" cy="2276669"/>
          </a:xfrm>
          <a:prstGeom prst="rect">
            <a:avLst/>
          </a:prstGeom>
        </p:spPr>
      </p:pic>
      <p:pic>
        <p:nvPicPr>
          <p:cNvPr id="10" name="Picture 9" descr="Qr code&#10;&#10;Description automatically generated">
            <a:extLst>
              <a:ext uri="{FF2B5EF4-FFF2-40B4-BE49-F238E27FC236}">
                <a16:creationId xmlns:a16="http://schemas.microsoft.com/office/drawing/2014/main" id="{7EE236A3-3B1E-B237-99BE-2F719388A6CC}"/>
              </a:ext>
            </a:extLst>
          </p:cNvPr>
          <p:cNvPicPr>
            <a:picLocks noChangeAspect="1"/>
          </p:cNvPicPr>
          <p:nvPr/>
        </p:nvPicPr>
        <p:blipFill rotWithShape="1">
          <a:blip r:embed="rId4"/>
          <a:srcRect l="9656" t="9338" r="8255" b="9121"/>
          <a:stretch/>
        </p:blipFill>
        <p:spPr>
          <a:xfrm>
            <a:off x="9227976" y="3598784"/>
            <a:ext cx="2291947" cy="2276669"/>
          </a:xfrm>
          <a:prstGeom prst="rect">
            <a:avLst/>
          </a:prstGeom>
        </p:spPr>
      </p:pic>
    </p:spTree>
    <p:extLst>
      <p:ext uri="{BB962C8B-B14F-4D97-AF65-F5344CB8AC3E}">
        <p14:creationId xmlns:p14="http://schemas.microsoft.com/office/powerpoint/2010/main" val="3607032950"/>
      </p:ext>
    </p:extLst>
  </p:cSld>
  <p:clrMapOvr>
    <a:masterClrMapping/>
  </p:clrMapOvr>
  <mc:AlternateContent xmlns:mc="http://schemas.openxmlformats.org/markup-compatibility/2006" xmlns:p14="http://schemas.microsoft.com/office/powerpoint/2010/main">
    <mc:Choice Requires="p14">
      <p:transition spd="slow" p14:dur="2750" advClick="0" advTm="45000"/>
    </mc:Choice>
    <mc:Fallback xmlns="">
      <p:transition spd="slow" advClick="0" advTm="4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C6066A-6F60-9824-9391-C2FB956612B0}"/>
              </a:ext>
            </a:extLst>
          </p:cNvPr>
          <p:cNvSpPr>
            <a:spLocks noGrp="1"/>
          </p:cNvSpPr>
          <p:nvPr>
            <p:ph type="title"/>
          </p:nvPr>
        </p:nvSpPr>
        <p:spPr/>
        <p:txBody>
          <a:bodyPr/>
          <a:lstStyle/>
          <a:p>
            <a:r>
              <a:rPr lang="en-US"/>
              <a:t>How can I participate?</a:t>
            </a:r>
          </a:p>
        </p:txBody>
      </p:sp>
      <p:sp>
        <p:nvSpPr>
          <p:cNvPr id="2" name="Content Placeholder 1">
            <a:extLst>
              <a:ext uri="{FF2B5EF4-FFF2-40B4-BE49-F238E27FC236}">
                <a16:creationId xmlns:a16="http://schemas.microsoft.com/office/drawing/2014/main" id="{0277BA2E-11CC-182A-DBEF-B07959C51E17}"/>
              </a:ext>
            </a:extLst>
          </p:cNvPr>
          <p:cNvSpPr>
            <a:spLocks noGrp="1"/>
          </p:cNvSpPr>
          <p:nvPr>
            <p:ph sz="quarter" idx="10"/>
          </p:nvPr>
        </p:nvSpPr>
        <p:spPr/>
        <p:txBody>
          <a:bodyPr/>
          <a:lstStyle/>
          <a:p>
            <a:pPr>
              <a:spcAft>
                <a:spcPts val="1200"/>
              </a:spcAft>
            </a:pPr>
            <a:r>
              <a:rPr lang="en-US" sz="2400" dirty="0">
                <a:solidFill>
                  <a:schemeClr val="tx1"/>
                </a:solidFill>
              </a:rPr>
              <a:t>Comments will be accepted </a:t>
            </a:r>
            <a:r>
              <a:rPr lang="en-US" sz="2400" b="1" u="sng" dirty="0">
                <a:solidFill>
                  <a:srgbClr val="3E6682"/>
                </a:solidFill>
              </a:rPr>
              <a:t>only in writing</a:t>
            </a:r>
            <a:r>
              <a:rPr lang="en-US" sz="2400" dirty="0">
                <a:solidFill>
                  <a:schemeClr val="tx1"/>
                </a:solidFill>
              </a:rPr>
              <a:t>, some of the methods for submitting a comment include:</a:t>
            </a:r>
          </a:p>
          <a:p>
            <a:pPr marL="342900" lvl="0" indent="-342900">
              <a:spcAft>
                <a:spcPts val="1200"/>
              </a:spcAft>
              <a:buFont typeface="Arial" panose="020B0604020202020204" pitchFamily="34" charset="0"/>
              <a:buChar char="•"/>
            </a:pPr>
            <a:r>
              <a:rPr lang="en-US" sz="2400" dirty="0">
                <a:solidFill>
                  <a:schemeClr val="tx1"/>
                </a:solidFill>
              </a:rPr>
              <a:t>You may </a:t>
            </a:r>
            <a:r>
              <a:rPr lang="en-US" sz="2400" b="1" dirty="0">
                <a:solidFill>
                  <a:srgbClr val="3E6682"/>
                </a:solidFill>
              </a:rPr>
              <a:t>download the comment form</a:t>
            </a:r>
            <a:r>
              <a:rPr lang="en-US" sz="2400" b="1" dirty="0">
                <a:solidFill>
                  <a:schemeClr val="tx1"/>
                </a:solidFill>
              </a:rPr>
              <a:t> </a:t>
            </a:r>
            <a:r>
              <a:rPr lang="en-US" sz="2400" dirty="0">
                <a:solidFill>
                  <a:schemeClr val="tx1"/>
                </a:solidFill>
              </a:rPr>
              <a:t>provided on the website, fill it out electronically, and email it to the Corps </a:t>
            </a:r>
          </a:p>
          <a:p>
            <a:pPr marL="342900" lvl="0" indent="-342900">
              <a:spcAft>
                <a:spcPts val="1200"/>
              </a:spcAft>
              <a:buFont typeface="Arial" panose="020B0604020202020204" pitchFamily="34" charset="0"/>
              <a:buChar char="•"/>
            </a:pPr>
            <a:r>
              <a:rPr lang="en-US" sz="2400" dirty="0">
                <a:solidFill>
                  <a:schemeClr val="tx1"/>
                </a:solidFill>
              </a:rPr>
              <a:t>Or you may </a:t>
            </a:r>
            <a:r>
              <a:rPr lang="en-US" sz="2400" b="1" dirty="0">
                <a:solidFill>
                  <a:srgbClr val="3E6682"/>
                </a:solidFill>
              </a:rPr>
              <a:t>print the comment form </a:t>
            </a:r>
            <a:r>
              <a:rPr lang="en-US" sz="2400" dirty="0">
                <a:solidFill>
                  <a:schemeClr val="tx1"/>
                </a:solidFill>
              </a:rPr>
              <a:t>provided on the website, fill it out by hand, and mail it to the Corps at the address on the comment form</a:t>
            </a:r>
          </a:p>
          <a:p>
            <a:pPr marL="342900" indent="-342900">
              <a:spcAft>
                <a:spcPts val="1200"/>
              </a:spcAft>
              <a:buFont typeface="Arial" panose="020B0604020202020204" pitchFamily="34" charset="0"/>
              <a:buChar char="•"/>
            </a:pPr>
            <a:r>
              <a:rPr lang="en-US" sz="2400" dirty="0">
                <a:solidFill>
                  <a:schemeClr val="tx1"/>
                </a:solidFill>
              </a:rPr>
              <a:t>Or you may </a:t>
            </a:r>
            <a:r>
              <a:rPr lang="en-US" sz="2400" b="1" dirty="0">
                <a:solidFill>
                  <a:srgbClr val="3E6682"/>
                </a:solidFill>
              </a:rPr>
              <a:t>write a comment or send an email without using the comment form</a:t>
            </a:r>
            <a:r>
              <a:rPr lang="en-US" sz="2400" dirty="0">
                <a:solidFill>
                  <a:schemeClr val="tx1"/>
                </a:solidFill>
              </a:rPr>
              <a:t>, and mail or email it to the Corps at the address provided on the website</a:t>
            </a:r>
          </a:p>
          <a:p>
            <a:pPr marL="342900" lvl="0" indent="-342900">
              <a:spcAft>
                <a:spcPts val="1200"/>
              </a:spcAft>
              <a:buFont typeface="Arial" panose="020B0604020202020204" pitchFamily="34" charset="0"/>
              <a:buChar char="•"/>
            </a:pPr>
            <a:r>
              <a:rPr lang="en-US" sz="2400" b="1" dirty="0">
                <a:solidFill>
                  <a:srgbClr val="3E6682"/>
                </a:solidFill>
              </a:rPr>
              <a:t>Comments are due</a:t>
            </a:r>
            <a:r>
              <a:rPr lang="en-US" sz="2400" b="1" dirty="0">
                <a:solidFill>
                  <a:schemeClr val="tx1"/>
                </a:solidFill>
              </a:rPr>
              <a:t> </a:t>
            </a:r>
            <a:r>
              <a:rPr lang="en-US" sz="2400" dirty="0">
                <a:solidFill>
                  <a:schemeClr val="tx1"/>
                </a:solidFill>
              </a:rPr>
              <a:t>by close of business on </a:t>
            </a:r>
            <a:r>
              <a:rPr lang="en-US" sz="2400" b="1" u="sng" dirty="0">
                <a:solidFill>
                  <a:srgbClr val="3E6682"/>
                </a:solidFill>
              </a:rPr>
              <a:t>September 1, 2024</a:t>
            </a:r>
          </a:p>
          <a:p>
            <a:pPr>
              <a:spcAft>
                <a:spcPts val="1200"/>
              </a:spcAft>
            </a:pPr>
            <a:endParaRPr lang="en-US" sz="2400" dirty="0"/>
          </a:p>
        </p:txBody>
      </p:sp>
    </p:spTree>
    <p:extLst>
      <p:ext uri="{BB962C8B-B14F-4D97-AF65-F5344CB8AC3E}">
        <p14:creationId xmlns:p14="http://schemas.microsoft.com/office/powerpoint/2010/main" val="1048607360"/>
      </p:ext>
    </p:extLst>
  </p:cSld>
  <p:clrMapOvr>
    <a:masterClrMapping/>
  </p:clrMapOvr>
  <mc:AlternateContent xmlns:mc="http://schemas.openxmlformats.org/markup-compatibility/2006" xmlns:p14="http://schemas.microsoft.com/office/powerpoint/2010/main">
    <mc:Choice Requires="p14">
      <p:transition spd="slow" p14:dur="2750" advClick="0" advTm="30000"/>
    </mc:Choice>
    <mc:Fallback xmlns="">
      <p:transition spd="slow" advClick="0"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D08B6DBD-512A-62BC-4DB0-0BEC8E50128B}"/>
              </a:ext>
              <a:ext uri="{C183D7F6-B498-43B3-948B-1728B52AA6E4}">
                <adec:decorative xmlns:adec="http://schemas.microsoft.com/office/drawing/2017/decorative" val="1"/>
              </a:ext>
            </a:extLst>
          </p:cNvPr>
          <p:cNvSpPr/>
          <p:nvPr/>
        </p:nvSpPr>
        <p:spPr>
          <a:xfrm>
            <a:off x="8014252" y="2298700"/>
            <a:ext cx="3758648" cy="3098800"/>
          </a:xfrm>
          <a:prstGeom prst="wedgeRoundRectCallout">
            <a:avLst>
              <a:gd name="adj1" fmla="val -52983"/>
              <a:gd name="adj2" fmla="val 81805"/>
              <a:gd name="adj3" fmla="val 16667"/>
            </a:avLst>
          </a:prstGeom>
          <a:solidFill>
            <a:schemeClr val="tx2"/>
          </a:solidFill>
          <a:ln w="3175">
            <a:solidFill>
              <a:schemeClr val="bg2">
                <a:lumMod val="50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D059A9B-020E-C346-7B93-509496794BF5}"/>
              </a:ext>
            </a:extLst>
          </p:cNvPr>
          <p:cNvSpPr>
            <a:spLocks noGrp="1"/>
          </p:cNvSpPr>
          <p:nvPr>
            <p:ph type="title"/>
          </p:nvPr>
        </p:nvSpPr>
        <p:spPr/>
        <p:txBody>
          <a:bodyPr/>
          <a:lstStyle/>
          <a:p>
            <a:r>
              <a:rPr lang="en-US"/>
              <a:t>Who can I talk to about the plan?</a:t>
            </a:r>
          </a:p>
        </p:txBody>
      </p:sp>
      <p:pic>
        <p:nvPicPr>
          <p:cNvPr id="7" name="Content Placeholder 6">
            <a:extLst>
              <a:ext uri="{FF2B5EF4-FFF2-40B4-BE49-F238E27FC236}">
                <a16:creationId xmlns:a16="http://schemas.microsoft.com/office/drawing/2014/main" id="{07F18E0B-3098-82D7-F97C-44B5302D1429}"/>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8458199" y="2743200"/>
            <a:ext cx="2963010" cy="2275854"/>
          </a:xfrm>
        </p:spPr>
      </p:pic>
      <p:sp>
        <p:nvSpPr>
          <p:cNvPr id="6" name="Content Placeholder 5">
            <a:extLst>
              <a:ext uri="{FF2B5EF4-FFF2-40B4-BE49-F238E27FC236}">
                <a16:creationId xmlns:a16="http://schemas.microsoft.com/office/drawing/2014/main" id="{4068BA27-4BC4-F7B7-7B65-283383D5BBF3}"/>
              </a:ext>
            </a:extLst>
          </p:cNvPr>
          <p:cNvSpPr>
            <a:spLocks noGrp="1"/>
          </p:cNvSpPr>
          <p:nvPr>
            <p:ph sz="quarter" idx="16"/>
          </p:nvPr>
        </p:nvSpPr>
        <p:spPr/>
        <p:txBody>
          <a:bodyPr/>
          <a:lstStyle/>
          <a:p>
            <a:pPr>
              <a:spcAft>
                <a:spcPts val="1200"/>
              </a:spcAft>
            </a:pPr>
            <a:r>
              <a:rPr lang="en-US" sz="2400" dirty="0">
                <a:solidFill>
                  <a:schemeClr val="tx1"/>
                </a:solidFill>
              </a:rPr>
              <a:t>Talk to </a:t>
            </a:r>
            <a:r>
              <a:rPr lang="en-US" sz="2400" b="1" dirty="0">
                <a:solidFill>
                  <a:srgbClr val="3E6682"/>
                </a:solidFill>
              </a:rPr>
              <a:t>anyone from the USACE at the meeting</a:t>
            </a:r>
            <a:r>
              <a:rPr lang="en-US" sz="2400" dirty="0">
                <a:solidFill>
                  <a:srgbClr val="3E6682"/>
                </a:solidFill>
              </a:rPr>
              <a:t> </a:t>
            </a:r>
            <a:r>
              <a:rPr lang="en-US" sz="2400" dirty="0">
                <a:solidFill>
                  <a:schemeClr val="tx1"/>
                </a:solidFill>
              </a:rPr>
              <a:t>to answer your questions. </a:t>
            </a:r>
          </a:p>
          <a:p>
            <a:pPr marL="342900" indent="-342900">
              <a:spcAft>
                <a:spcPts val="2400"/>
              </a:spcAft>
              <a:buFont typeface="Arial" panose="020B0604020202020204" pitchFamily="34" charset="0"/>
              <a:buChar char="•"/>
            </a:pPr>
            <a:r>
              <a:rPr lang="en-US" sz="2400" b="1" dirty="0">
                <a:solidFill>
                  <a:srgbClr val="3E6682"/>
                </a:solidFill>
              </a:rPr>
              <a:t>Call</a:t>
            </a:r>
            <a:r>
              <a:rPr lang="en-US" sz="2400" dirty="0">
                <a:solidFill>
                  <a:schemeClr val="tx1"/>
                </a:solidFill>
              </a:rPr>
              <a:t> the Hodges Village Dam Office at: (508) 248-5697</a:t>
            </a:r>
          </a:p>
          <a:p>
            <a:pPr marL="342900" indent="-342900">
              <a:spcAft>
                <a:spcPts val="2400"/>
              </a:spcAft>
              <a:buFont typeface="Arial" panose="020B0604020202020204" pitchFamily="34" charset="0"/>
              <a:buChar char="•"/>
              <a:tabLst>
                <a:tab pos="1549400" algn="l"/>
              </a:tabLst>
            </a:pPr>
            <a:r>
              <a:rPr lang="en-US" sz="2400" b="1" dirty="0">
                <a:solidFill>
                  <a:srgbClr val="3E6682"/>
                </a:solidFill>
              </a:rPr>
              <a:t>Visit</a:t>
            </a:r>
            <a:r>
              <a:rPr lang="en-US" sz="2400" dirty="0"/>
              <a:t> </a:t>
            </a:r>
            <a:r>
              <a:rPr lang="en-US" sz="2400" dirty="0">
                <a:solidFill>
                  <a:schemeClr val="tx1"/>
                </a:solidFill>
              </a:rPr>
              <a:t>the Hodges Village Dam Office at: </a:t>
            </a:r>
            <a:br>
              <a:rPr lang="en-US" sz="2400" dirty="0">
                <a:solidFill>
                  <a:schemeClr val="tx1"/>
                </a:solidFill>
              </a:rPr>
            </a:br>
            <a:r>
              <a:rPr lang="en-US" sz="2400" dirty="0">
                <a:solidFill>
                  <a:schemeClr val="tx1"/>
                </a:solidFill>
              </a:rPr>
              <a:t>	</a:t>
            </a:r>
            <a:r>
              <a:rPr lang="en-US" sz="2400" spc="-60" dirty="0">
                <a:solidFill>
                  <a:schemeClr val="tx1"/>
                </a:solidFill>
                <a:latin typeface="Arial"/>
                <a:cs typeface="Arial"/>
              </a:rPr>
              <a:t>30 Howarth Road</a:t>
            </a:r>
            <a:br>
              <a:rPr lang="en-US" sz="2400" spc="-60" dirty="0">
                <a:solidFill>
                  <a:schemeClr val="tx1"/>
                </a:solidFill>
                <a:latin typeface="Arial"/>
                <a:cs typeface="Arial"/>
              </a:rPr>
            </a:br>
            <a:r>
              <a:rPr lang="en-US" sz="2400" spc="-60" dirty="0">
                <a:solidFill>
                  <a:schemeClr val="tx1"/>
                </a:solidFill>
                <a:latin typeface="Arial"/>
                <a:cs typeface="Arial"/>
              </a:rPr>
              <a:t>	Oxford, MA 01540</a:t>
            </a:r>
          </a:p>
          <a:p>
            <a:pPr marL="342900" indent="-342900">
              <a:spcAft>
                <a:spcPts val="1200"/>
              </a:spcAft>
              <a:buFont typeface="Arial" panose="020B0604020202020204" pitchFamily="34" charset="0"/>
              <a:buChar char="•"/>
            </a:pPr>
            <a:r>
              <a:rPr lang="en-US" sz="2400" b="1" dirty="0">
                <a:solidFill>
                  <a:srgbClr val="3E6682"/>
                </a:solidFill>
                <a:latin typeface="Arial"/>
                <a:ea typeface="ＭＳ Ｐゴシック"/>
                <a:cs typeface="Arial"/>
              </a:rPr>
              <a:t>Email</a:t>
            </a:r>
            <a:r>
              <a:rPr lang="en-US" sz="2400" dirty="0">
                <a:solidFill>
                  <a:schemeClr val="tx1"/>
                </a:solidFill>
                <a:latin typeface="Arial"/>
                <a:ea typeface="ＭＳ Ｐゴシック"/>
                <a:cs typeface="Arial"/>
              </a:rPr>
              <a:t> us your questions or comments at: </a:t>
            </a:r>
            <a:br>
              <a:rPr lang="en-US" sz="2400" dirty="0"/>
            </a:br>
            <a:r>
              <a:rPr lang="en-US" sz="2400" dirty="0">
                <a:latin typeface="Arial"/>
                <a:ea typeface="ＭＳ Ｐゴシック"/>
                <a:cs typeface="Arial"/>
                <a:hlinkClick r:id="rId4"/>
              </a:rPr>
              <a:t>hodgesvillagemasterplan@usace.army.mil</a:t>
            </a:r>
            <a:r>
              <a:rPr lang="en-US" sz="2400" dirty="0">
                <a:latin typeface="Arial"/>
                <a:ea typeface="ＭＳ Ｐゴシック"/>
                <a:cs typeface="Arial"/>
              </a:rPr>
              <a:t> </a:t>
            </a:r>
            <a:br>
              <a:rPr lang="en-US" sz="2400" dirty="0"/>
            </a:br>
            <a:br>
              <a:rPr lang="en-US" sz="2400" dirty="0"/>
            </a:br>
            <a:endParaRPr lang="en-US" sz="2400" dirty="0"/>
          </a:p>
          <a:p>
            <a:pPr>
              <a:spcAft>
                <a:spcPts val="1200"/>
              </a:spcAft>
            </a:pPr>
            <a:endParaRPr lang="en-US" sz="2400" dirty="0"/>
          </a:p>
        </p:txBody>
      </p:sp>
    </p:spTree>
    <p:extLst>
      <p:ext uri="{BB962C8B-B14F-4D97-AF65-F5344CB8AC3E}">
        <p14:creationId xmlns:p14="http://schemas.microsoft.com/office/powerpoint/2010/main" val="3688903993"/>
      </p:ext>
    </p:extLst>
  </p:cSld>
  <p:clrMapOvr>
    <a:masterClrMapping/>
  </p:clrMapOvr>
  <mc:AlternateContent xmlns:mc="http://schemas.openxmlformats.org/markup-compatibility/2006">
    <mc:Choice xmlns:p14="http://schemas.microsoft.com/office/powerpoint/2010/main" Requires="p14">
      <p:transition spd="slow" p14:dur="2750" advClick="0" advTm="30000"/>
    </mc:Choice>
    <mc:Fallback>
      <p:transition spd="slow" advClick="0"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706F1E-0377-390F-B134-5A82D42ECF3B}"/>
              </a:ext>
            </a:extLst>
          </p:cNvPr>
          <p:cNvSpPr>
            <a:spLocks noGrp="1"/>
          </p:cNvSpPr>
          <p:nvPr>
            <p:ph type="title"/>
          </p:nvPr>
        </p:nvSpPr>
        <p:spPr/>
        <p:txBody>
          <a:bodyPr/>
          <a:lstStyle/>
          <a:p>
            <a:r>
              <a:rPr lang="en-US"/>
              <a:t>When will the Final MP be completed?</a:t>
            </a:r>
          </a:p>
        </p:txBody>
      </p:sp>
      <p:sp>
        <p:nvSpPr>
          <p:cNvPr id="2" name="Content Placeholder 1">
            <a:extLst>
              <a:ext uri="{FF2B5EF4-FFF2-40B4-BE49-F238E27FC236}">
                <a16:creationId xmlns:a16="http://schemas.microsoft.com/office/drawing/2014/main" id="{D8B33E8A-7986-E083-D335-9AFD8A59485D}"/>
              </a:ext>
            </a:extLst>
          </p:cNvPr>
          <p:cNvSpPr>
            <a:spLocks noGrp="1"/>
          </p:cNvSpPr>
          <p:nvPr>
            <p:ph sz="quarter" idx="10"/>
          </p:nvPr>
        </p:nvSpPr>
        <p:spPr>
          <a:xfrm>
            <a:off x="266700" y="1028700"/>
            <a:ext cx="11658600" cy="1904022"/>
          </a:xfrm>
        </p:spPr>
        <p:txBody>
          <a:bodyPr/>
          <a:lstStyle/>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solidFill>
                  <a:schemeClr val="tx1"/>
                </a:solidFill>
              </a:rPr>
              <a:t>The Master Plan typically take </a:t>
            </a:r>
            <a:r>
              <a:rPr lang="en-US" sz="2400" b="1">
                <a:solidFill>
                  <a:srgbClr val="3E6682"/>
                </a:solidFill>
              </a:rPr>
              <a:t>18-24 months</a:t>
            </a:r>
            <a:r>
              <a:rPr lang="en-US" sz="2400" b="1">
                <a:solidFill>
                  <a:schemeClr val="tx1"/>
                </a:solidFill>
              </a:rPr>
              <a:t> </a:t>
            </a:r>
            <a:r>
              <a:rPr lang="en-US" sz="2400">
                <a:solidFill>
                  <a:schemeClr val="tx1"/>
                </a:solidFill>
              </a:rPr>
              <a:t>to complete</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solidFill>
                  <a:schemeClr val="tx1"/>
                </a:solidFill>
              </a:rPr>
              <a:t>Projected milestones/schedule</a:t>
            </a:r>
          </a:p>
          <a:p>
            <a:pPr marL="342900" indent="-342900">
              <a:buFont typeface="Arial" panose="020B0604020202020204" pitchFamily="34" charset="0"/>
              <a:buChar char="•"/>
            </a:pPr>
            <a:endParaRPr lang="en-US" sz="2400"/>
          </a:p>
        </p:txBody>
      </p:sp>
      <p:graphicFrame>
        <p:nvGraphicFramePr>
          <p:cNvPr id="5" name="object 4">
            <a:extLst>
              <a:ext uri="{FF2B5EF4-FFF2-40B4-BE49-F238E27FC236}">
                <a16:creationId xmlns:a16="http://schemas.microsoft.com/office/drawing/2014/main" id="{E8495425-4EF9-DF74-923C-1F32A24D61A2}"/>
              </a:ext>
            </a:extLst>
          </p:cNvPr>
          <p:cNvGraphicFramePr>
            <a:graphicFrameLocks noGrp="1"/>
          </p:cNvGraphicFramePr>
          <p:nvPr>
            <p:extLst>
              <p:ext uri="{D42A27DB-BD31-4B8C-83A1-F6EECF244321}">
                <p14:modId xmlns:p14="http://schemas.microsoft.com/office/powerpoint/2010/main" val="3440633095"/>
              </p:ext>
            </p:extLst>
          </p:nvPr>
        </p:nvGraphicFramePr>
        <p:xfrm>
          <a:off x="796636" y="2932722"/>
          <a:ext cx="10598727" cy="2425061"/>
        </p:xfrm>
        <a:graphic>
          <a:graphicData uri="http://schemas.openxmlformats.org/drawingml/2006/table">
            <a:tbl>
              <a:tblPr firstRow="1" bandRow="1">
                <a:effectLst>
                  <a:outerShdw blurRad="50800" dist="38100" dir="2700000" algn="tl" rotWithShape="0">
                    <a:prstClr val="black">
                      <a:alpha val="40000"/>
                    </a:prstClr>
                  </a:outerShdw>
                </a:effectLst>
              </a:tblPr>
              <a:tblGrid>
                <a:gridCol w="6537082">
                  <a:extLst>
                    <a:ext uri="{9D8B030D-6E8A-4147-A177-3AD203B41FA5}">
                      <a16:colId xmlns:a16="http://schemas.microsoft.com/office/drawing/2014/main" val="20000"/>
                    </a:ext>
                  </a:extLst>
                </a:gridCol>
                <a:gridCol w="4061645">
                  <a:extLst>
                    <a:ext uri="{9D8B030D-6E8A-4147-A177-3AD203B41FA5}">
                      <a16:colId xmlns:a16="http://schemas.microsoft.com/office/drawing/2014/main" val="20001"/>
                    </a:ext>
                  </a:extLst>
                </a:gridCol>
              </a:tblGrid>
              <a:tr h="0">
                <a:tc>
                  <a:txBody>
                    <a:bodyPr/>
                    <a:lstStyle/>
                    <a:p>
                      <a:pPr marL="120014" algn="l">
                        <a:lnSpc>
                          <a:spcPct val="100000"/>
                        </a:lnSpc>
                        <a:spcBef>
                          <a:spcPts val="660"/>
                        </a:spcBef>
                      </a:pPr>
                      <a:r>
                        <a:rPr sz="2000" b="1" spc="-5">
                          <a:solidFill>
                            <a:schemeClr val="tx2"/>
                          </a:solidFill>
                        </a:rPr>
                        <a:t>Milestones</a:t>
                      </a:r>
                      <a:r>
                        <a:rPr lang="en-US" sz="2000" b="1" spc="-5">
                          <a:solidFill>
                            <a:schemeClr val="tx2"/>
                          </a:solidFill>
                        </a:rPr>
                        <a:t> </a:t>
                      </a:r>
                      <a:endParaRPr sz="2000" b="1">
                        <a:solidFill>
                          <a:schemeClr val="tx2"/>
                        </a:solidFill>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3E6682"/>
                    </a:solidFill>
                  </a:tcPr>
                </a:tc>
                <a:tc>
                  <a:txBody>
                    <a:bodyPr/>
                    <a:lstStyle/>
                    <a:p>
                      <a:pPr marL="635" algn="l">
                        <a:lnSpc>
                          <a:spcPct val="100000"/>
                        </a:lnSpc>
                        <a:spcBef>
                          <a:spcPts val="660"/>
                        </a:spcBef>
                      </a:pPr>
                      <a:r>
                        <a:rPr sz="2000" b="1" spc="-5">
                          <a:solidFill>
                            <a:schemeClr val="tx2"/>
                          </a:solidFill>
                        </a:rPr>
                        <a:t>Schedule</a:t>
                      </a:r>
                      <a:endParaRPr sz="2000" b="1">
                        <a:solidFill>
                          <a:schemeClr val="tx2"/>
                        </a:solidFill>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3E6682"/>
                    </a:solidFill>
                  </a:tcPr>
                </a:tc>
                <a:extLst>
                  <a:ext uri="{0D108BD9-81ED-4DB2-BD59-A6C34878D82A}">
                    <a16:rowId xmlns:a16="http://schemas.microsoft.com/office/drawing/2014/main" val="10000"/>
                  </a:ext>
                </a:extLst>
              </a:tr>
              <a:tr h="400685">
                <a:tc>
                  <a:txBody>
                    <a:bodyPr/>
                    <a:lstStyle/>
                    <a:p>
                      <a:pPr marL="120014" algn="l">
                        <a:lnSpc>
                          <a:spcPct val="100000"/>
                        </a:lnSpc>
                        <a:spcBef>
                          <a:spcPts val="425"/>
                        </a:spcBef>
                      </a:pPr>
                      <a:r>
                        <a:rPr sz="2000" b="1"/>
                        <a:t>Public</a:t>
                      </a:r>
                      <a:r>
                        <a:rPr sz="2000" b="1" spc="-15"/>
                        <a:t> </a:t>
                      </a:r>
                      <a:r>
                        <a:rPr sz="2000" b="1" spc="-5"/>
                        <a:t>Notification</a:t>
                      </a:r>
                      <a:r>
                        <a:rPr sz="2000" b="1" spc="-10"/>
                        <a:t> </a:t>
                      </a:r>
                      <a:r>
                        <a:rPr sz="2000" b="1"/>
                        <a:t>for </a:t>
                      </a:r>
                      <a:r>
                        <a:rPr sz="2000" b="1" spc="-5"/>
                        <a:t>Scoping</a:t>
                      </a:r>
                      <a:endParaRPr sz="2000" b="1">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tc>
                  <a:txBody>
                    <a:bodyPr/>
                    <a:lstStyle/>
                    <a:p>
                      <a:pPr algn="l">
                        <a:lnSpc>
                          <a:spcPct val="100000"/>
                        </a:lnSpc>
                        <a:spcBef>
                          <a:spcPts val="425"/>
                        </a:spcBef>
                      </a:pPr>
                      <a:r>
                        <a:rPr lang="en-US" sz="2000" b="1" spc="-5"/>
                        <a:t>August 1, 2024 (today)</a:t>
                      </a:r>
                      <a:endParaRPr lang="en-US" sz="2000" b="1">
                        <a:latin typeface="+mn-lt"/>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407034">
                <a:tc>
                  <a:txBody>
                    <a:bodyPr/>
                    <a:lstStyle/>
                    <a:p>
                      <a:pPr marL="120014" algn="l">
                        <a:lnSpc>
                          <a:spcPct val="100000"/>
                        </a:lnSpc>
                        <a:spcBef>
                          <a:spcPts val="475"/>
                        </a:spcBef>
                      </a:pPr>
                      <a:r>
                        <a:rPr sz="2000"/>
                        <a:t>Public</a:t>
                      </a:r>
                      <a:r>
                        <a:rPr sz="2000" spc="-10"/>
                        <a:t> </a:t>
                      </a:r>
                      <a:r>
                        <a:rPr sz="2000" spc="-5"/>
                        <a:t>Comment</a:t>
                      </a:r>
                      <a:r>
                        <a:rPr sz="2000" spc="-10"/>
                        <a:t> </a:t>
                      </a:r>
                      <a:r>
                        <a:rPr sz="2000" spc="-5"/>
                        <a:t>Period</a:t>
                      </a:r>
                      <a:r>
                        <a:rPr sz="2000" spc="-10"/>
                        <a:t> </a:t>
                      </a:r>
                      <a:r>
                        <a:rPr sz="2000" spc="-5"/>
                        <a:t>(</a:t>
                      </a:r>
                      <a:r>
                        <a:rPr lang="en-US" sz="2000" spc="-5"/>
                        <a:t>30</a:t>
                      </a:r>
                      <a:r>
                        <a:rPr sz="2000"/>
                        <a:t> </a:t>
                      </a:r>
                      <a:r>
                        <a:rPr sz="2000" spc="-5"/>
                        <a:t>days)</a:t>
                      </a:r>
                      <a:endParaRPr sz="2000">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tc>
                  <a:txBody>
                    <a:bodyPr/>
                    <a:lstStyle/>
                    <a:p>
                      <a:pPr algn="l">
                        <a:lnSpc>
                          <a:spcPct val="100000"/>
                        </a:lnSpc>
                        <a:spcBef>
                          <a:spcPts val="475"/>
                        </a:spcBef>
                      </a:pPr>
                      <a:r>
                        <a:rPr lang="en-US" sz="2000">
                          <a:latin typeface="+mn-lt"/>
                          <a:cs typeface="Arial"/>
                        </a:rPr>
                        <a:t>September 1, 2024</a:t>
                      </a: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extLst>
                  <a:ext uri="{0D108BD9-81ED-4DB2-BD59-A6C34878D82A}">
                    <a16:rowId xmlns:a16="http://schemas.microsoft.com/office/drawing/2014/main" val="10002"/>
                  </a:ext>
                </a:extLst>
              </a:tr>
              <a:tr h="407034">
                <a:tc>
                  <a:txBody>
                    <a:bodyPr/>
                    <a:lstStyle/>
                    <a:p>
                      <a:pPr marL="120014" algn="l">
                        <a:lnSpc>
                          <a:spcPct val="100000"/>
                        </a:lnSpc>
                        <a:spcBef>
                          <a:spcPts val="475"/>
                        </a:spcBef>
                      </a:pPr>
                      <a:r>
                        <a:rPr sz="2000" b="0"/>
                        <a:t>Draft</a:t>
                      </a:r>
                      <a:r>
                        <a:rPr sz="2000" b="0" spc="-5"/>
                        <a:t> </a:t>
                      </a:r>
                      <a:r>
                        <a:rPr sz="2000" b="0"/>
                        <a:t>Master Plan/EA</a:t>
                      </a:r>
                      <a:r>
                        <a:rPr sz="2000" b="0" spc="-114"/>
                        <a:t> </a:t>
                      </a:r>
                      <a:r>
                        <a:rPr sz="2000" b="0" spc="-5"/>
                        <a:t>Public</a:t>
                      </a:r>
                      <a:r>
                        <a:rPr sz="2000" b="0"/>
                        <a:t> </a:t>
                      </a:r>
                      <a:r>
                        <a:rPr sz="2000" b="0" spc="-5"/>
                        <a:t>Notification</a:t>
                      </a:r>
                      <a:endParaRPr sz="2000" b="0">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tc>
                  <a:txBody>
                    <a:bodyPr/>
                    <a:lstStyle/>
                    <a:p>
                      <a:pPr marL="1270" algn="l">
                        <a:lnSpc>
                          <a:spcPct val="100000"/>
                        </a:lnSpc>
                        <a:spcBef>
                          <a:spcPts val="475"/>
                        </a:spcBef>
                      </a:pPr>
                      <a:r>
                        <a:rPr lang="en-US" sz="2000" b="0" spc="-5"/>
                        <a:t>June 2025 </a:t>
                      </a:r>
                      <a:r>
                        <a:rPr lang="en-US" sz="2000" b="0" spc="-5">
                          <a:latin typeface="+mn-lt"/>
                          <a:cs typeface="Arial"/>
                        </a:rPr>
                        <a:t>(</a:t>
                      </a:r>
                      <a:r>
                        <a:rPr lang="en-US" sz="2000" b="0" spc="-5"/>
                        <a:t>projected)</a:t>
                      </a:r>
                      <a:endParaRPr sz="2000" b="0">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10003"/>
                  </a:ext>
                </a:extLst>
              </a:tr>
              <a:tr h="407034">
                <a:tc>
                  <a:txBody>
                    <a:bodyPr/>
                    <a:lstStyle/>
                    <a:p>
                      <a:pPr marL="120014" algn="l">
                        <a:lnSpc>
                          <a:spcPct val="100000"/>
                        </a:lnSpc>
                        <a:spcBef>
                          <a:spcPts val="475"/>
                        </a:spcBef>
                      </a:pPr>
                      <a:r>
                        <a:rPr sz="2000"/>
                        <a:t>Public</a:t>
                      </a:r>
                      <a:r>
                        <a:rPr sz="2000" spc="-10"/>
                        <a:t> </a:t>
                      </a:r>
                      <a:r>
                        <a:rPr sz="2000" spc="-5"/>
                        <a:t>Comment</a:t>
                      </a:r>
                      <a:r>
                        <a:rPr sz="2000" spc="-10"/>
                        <a:t> </a:t>
                      </a:r>
                      <a:r>
                        <a:rPr sz="2000" spc="-5"/>
                        <a:t>Period</a:t>
                      </a:r>
                      <a:r>
                        <a:rPr sz="2000" spc="-10"/>
                        <a:t> </a:t>
                      </a:r>
                      <a:r>
                        <a:rPr sz="2000" spc="-5"/>
                        <a:t>(30</a:t>
                      </a:r>
                      <a:r>
                        <a:rPr sz="2000"/>
                        <a:t> </a:t>
                      </a:r>
                      <a:r>
                        <a:rPr sz="2000" spc="-5"/>
                        <a:t>days)</a:t>
                      </a:r>
                      <a:endParaRPr sz="2000">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tc>
                  <a:txBody>
                    <a:bodyPr/>
                    <a:lstStyle/>
                    <a:p>
                      <a:pPr marL="635" algn="l">
                        <a:lnSpc>
                          <a:spcPct val="100000"/>
                        </a:lnSpc>
                        <a:spcBef>
                          <a:spcPts val="475"/>
                        </a:spcBef>
                      </a:pPr>
                      <a:r>
                        <a:rPr lang="en-US" sz="2000" spc="-5">
                          <a:latin typeface="Arial"/>
                          <a:cs typeface="Arial"/>
                        </a:rPr>
                        <a:t>July 2025 (</a:t>
                      </a:r>
                      <a:r>
                        <a:rPr lang="en-US" sz="2000" spc="-5"/>
                        <a:t>projected)</a:t>
                      </a:r>
                      <a:endParaRPr sz="2000">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extLst>
                  <a:ext uri="{0D108BD9-81ED-4DB2-BD59-A6C34878D82A}">
                    <a16:rowId xmlns:a16="http://schemas.microsoft.com/office/drawing/2014/main" val="10004"/>
                  </a:ext>
                </a:extLst>
              </a:tr>
              <a:tr h="407034">
                <a:tc>
                  <a:txBody>
                    <a:bodyPr/>
                    <a:lstStyle/>
                    <a:p>
                      <a:pPr marL="120014" algn="l">
                        <a:lnSpc>
                          <a:spcPct val="100000"/>
                        </a:lnSpc>
                        <a:spcBef>
                          <a:spcPts val="480"/>
                        </a:spcBef>
                      </a:pPr>
                      <a:r>
                        <a:rPr sz="2000" kern="0" spc="0"/>
                        <a:t>Final Master Plan/EA</a:t>
                      </a:r>
                      <a:r>
                        <a:rPr lang="en-US" sz="2000" kern="0" spc="0" baseline="0"/>
                        <a:t> </a:t>
                      </a:r>
                      <a:r>
                        <a:rPr sz="2000" kern="0" spc="0"/>
                        <a:t>Approved</a:t>
                      </a:r>
                      <a:endParaRPr sz="2000" kern="0" spc="0">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tc>
                  <a:txBody>
                    <a:bodyPr/>
                    <a:lstStyle/>
                    <a:p>
                      <a:pPr algn="l">
                        <a:lnSpc>
                          <a:spcPct val="100000"/>
                        </a:lnSpc>
                        <a:spcBef>
                          <a:spcPts val="480"/>
                        </a:spcBef>
                      </a:pPr>
                      <a:r>
                        <a:rPr lang="en-US" sz="2000"/>
                        <a:t>December</a:t>
                      </a:r>
                      <a:r>
                        <a:rPr sz="2000" spc="-45"/>
                        <a:t> </a:t>
                      </a:r>
                      <a:r>
                        <a:rPr sz="2000" spc="-5"/>
                        <a:t>202</a:t>
                      </a:r>
                      <a:r>
                        <a:rPr lang="en-US" sz="2000" spc="-5"/>
                        <a:t>6 (projected)</a:t>
                      </a:r>
                      <a:endParaRPr sz="2000">
                        <a:latin typeface="Arial"/>
                        <a:cs typeface="Arial"/>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49262261"/>
      </p:ext>
    </p:extLst>
  </p:cSld>
  <p:clrMapOvr>
    <a:masterClrMapping/>
  </p:clrMapOvr>
  <mc:AlternateContent xmlns:mc="http://schemas.openxmlformats.org/markup-compatibility/2006" xmlns:p14="http://schemas.microsoft.com/office/powerpoint/2010/main">
    <mc:Choice Requires="p14">
      <p:transition spd="slow" p14:dur="2750" advClick="0" advTm="30000"/>
    </mc:Choice>
    <mc:Fallback xmlns="">
      <p:transition spd="slow" advClick="0"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706F1E-0377-390F-B134-5A82D42ECF3B}"/>
              </a:ext>
            </a:extLst>
          </p:cNvPr>
          <p:cNvSpPr>
            <a:spLocks noGrp="1"/>
          </p:cNvSpPr>
          <p:nvPr>
            <p:ph type="title"/>
          </p:nvPr>
        </p:nvSpPr>
        <p:spPr/>
        <p:txBody>
          <a:bodyPr/>
          <a:lstStyle/>
          <a:p>
            <a:r>
              <a:rPr lang="en-US"/>
              <a:t>Thank you!</a:t>
            </a:r>
          </a:p>
        </p:txBody>
      </p:sp>
      <p:sp>
        <p:nvSpPr>
          <p:cNvPr id="5" name="Content Placeholder 4">
            <a:extLst>
              <a:ext uri="{FF2B5EF4-FFF2-40B4-BE49-F238E27FC236}">
                <a16:creationId xmlns:a16="http://schemas.microsoft.com/office/drawing/2014/main" id="{DC2020A9-6A6F-CEC7-D9F7-4ED839AD86C9}"/>
              </a:ext>
            </a:extLst>
          </p:cNvPr>
          <p:cNvSpPr>
            <a:spLocks noGrp="1"/>
          </p:cNvSpPr>
          <p:nvPr>
            <p:ph sz="quarter" idx="16"/>
          </p:nvPr>
        </p:nvSpPr>
        <p:spPr>
          <a:xfrm>
            <a:off x="266700" y="1028700"/>
            <a:ext cx="11658600" cy="5600700"/>
          </a:xfrm>
        </p:spPr>
        <p:txBody>
          <a:bodyPr/>
          <a:lstStyle/>
          <a:p>
            <a:pPr>
              <a:spcAft>
                <a:spcPts val="2400"/>
              </a:spcAft>
            </a:pPr>
            <a:r>
              <a:rPr lang="en-US" sz="2400" b="1" dirty="0">
                <a:solidFill>
                  <a:srgbClr val="3E6682"/>
                </a:solidFill>
              </a:rPr>
              <a:t>Thank you </a:t>
            </a:r>
            <a:r>
              <a:rPr lang="en-US" sz="2400" dirty="0">
                <a:solidFill>
                  <a:schemeClr val="tx1"/>
                </a:solidFill>
              </a:rPr>
              <a:t>for viewing this presentation and participating in the master plan revision process for Hodges Village Dam.</a:t>
            </a:r>
          </a:p>
          <a:p>
            <a:pPr>
              <a:spcAft>
                <a:spcPts val="2400"/>
              </a:spcAft>
            </a:pPr>
            <a:r>
              <a:rPr lang="en-US" sz="2400" b="1" dirty="0">
                <a:solidFill>
                  <a:srgbClr val="3E6682"/>
                </a:solidFill>
              </a:rPr>
              <a:t>Website address: </a:t>
            </a:r>
            <a:r>
              <a:rPr lang="en-US" sz="2400" dirty="0">
                <a:solidFill>
                  <a:srgbClr val="3E6682"/>
                </a:solidFill>
                <a:hlinkClick r:id="rId3"/>
              </a:rPr>
              <a:t>https://www.nae.usace.army.mil/Missions/Recreation/Hodges-Village-Dam/Hodges-Village-Dam-Master-Plan/</a:t>
            </a:r>
            <a:r>
              <a:rPr lang="en-US" sz="2400" dirty="0">
                <a:solidFill>
                  <a:srgbClr val="3E6682"/>
                </a:solidFill>
              </a:rPr>
              <a:t>  </a:t>
            </a:r>
            <a:endParaRPr lang="en-US" sz="2400" dirty="0">
              <a:solidFill>
                <a:srgbClr val="3E6682"/>
              </a:solidFill>
              <a:highlight>
                <a:srgbClr val="FFFF00"/>
              </a:highlight>
            </a:endParaRPr>
          </a:p>
          <a:p>
            <a:pPr>
              <a:spcAft>
                <a:spcPts val="2400"/>
              </a:spcAft>
            </a:pPr>
            <a:r>
              <a:rPr lang="en-US" sz="2400" b="1" dirty="0">
                <a:solidFill>
                  <a:srgbClr val="3E6682"/>
                </a:solidFill>
                <a:latin typeface="Arial"/>
                <a:ea typeface="ＭＳ Ｐゴシック"/>
                <a:cs typeface="Arial"/>
              </a:rPr>
              <a:t>Email</a:t>
            </a:r>
            <a:r>
              <a:rPr lang="en-US" sz="2400" dirty="0">
                <a:latin typeface="Arial"/>
                <a:ea typeface="ＭＳ Ｐゴシック"/>
                <a:cs typeface="Arial"/>
              </a:rPr>
              <a:t>: </a:t>
            </a:r>
            <a:r>
              <a:rPr lang="en-US" sz="2400" dirty="0">
                <a:latin typeface="Arial"/>
                <a:ea typeface="ＭＳ Ｐゴシック"/>
                <a:cs typeface="Arial"/>
                <a:hlinkClick r:id="rId4"/>
              </a:rPr>
              <a:t>hodgesvillagemasterplan@usace.army.mil</a:t>
            </a:r>
            <a:r>
              <a:rPr lang="en-US" sz="2400" dirty="0">
                <a:latin typeface="Arial"/>
                <a:ea typeface="ＭＳ Ｐゴシック"/>
                <a:cs typeface="Arial"/>
              </a:rPr>
              <a:t> </a:t>
            </a:r>
            <a:endParaRPr lang="en-US" sz="2400" dirty="0">
              <a:solidFill>
                <a:srgbClr val="3E6682"/>
              </a:solidFill>
              <a:highlight>
                <a:srgbClr val="FFFF00"/>
              </a:highlight>
              <a:latin typeface="Arial"/>
              <a:cs typeface="Arial"/>
            </a:endParaRPr>
          </a:p>
          <a:p>
            <a:pPr>
              <a:spcAft>
                <a:spcPts val="600"/>
              </a:spcAft>
            </a:pPr>
            <a:r>
              <a:rPr lang="en-US" sz="2400" b="1" dirty="0">
                <a:solidFill>
                  <a:srgbClr val="3E6682"/>
                </a:solidFill>
              </a:rPr>
              <a:t>Mail: </a:t>
            </a:r>
          </a:p>
          <a:p>
            <a:pPr marL="406400" lvl="1" indent="0">
              <a:spcAft>
                <a:spcPts val="600"/>
              </a:spcAft>
              <a:buNone/>
            </a:pPr>
            <a:r>
              <a:rPr lang="en-US" sz="2400" dirty="0">
                <a:solidFill>
                  <a:schemeClr val="tx1"/>
                </a:solidFill>
              </a:rPr>
              <a:t>U.S. Army Corps of Engineers</a:t>
            </a:r>
            <a:br>
              <a:rPr lang="en-US" sz="2400" dirty="0">
                <a:solidFill>
                  <a:schemeClr val="tx1"/>
                </a:solidFill>
              </a:rPr>
            </a:br>
            <a:r>
              <a:rPr lang="en-US" sz="2400" dirty="0">
                <a:solidFill>
                  <a:schemeClr val="tx1"/>
                </a:solidFill>
              </a:rPr>
              <a:t>Hodges Village Dam</a:t>
            </a:r>
            <a:br>
              <a:rPr lang="en-US" sz="2400" dirty="0">
                <a:solidFill>
                  <a:schemeClr val="tx1"/>
                </a:solidFill>
              </a:rPr>
            </a:br>
            <a:r>
              <a:rPr lang="en-US" sz="2400" dirty="0">
                <a:solidFill>
                  <a:schemeClr val="tx1"/>
                </a:solidFill>
              </a:rPr>
              <a:t>c/o Nicole Giles, Project Manager</a:t>
            </a:r>
            <a:br>
              <a:rPr lang="en-US" sz="2400" dirty="0">
                <a:solidFill>
                  <a:schemeClr val="tx1"/>
                </a:solidFill>
              </a:rPr>
            </a:br>
            <a:r>
              <a:rPr lang="en-US" sz="2400" dirty="0">
                <a:solidFill>
                  <a:schemeClr val="tx1"/>
                </a:solidFill>
              </a:rPr>
              <a:t>48 Old Oxford Road</a:t>
            </a:r>
            <a:br>
              <a:rPr lang="en-US" sz="2400" dirty="0">
                <a:solidFill>
                  <a:schemeClr val="tx1"/>
                </a:solidFill>
              </a:rPr>
            </a:br>
            <a:r>
              <a:rPr lang="en-US" sz="2400" dirty="0">
                <a:solidFill>
                  <a:schemeClr val="tx1"/>
                </a:solidFill>
              </a:rPr>
              <a:t>Charlton, MA 01507</a:t>
            </a:r>
          </a:p>
        </p:txBody>
      </p:sp>
      <p:sp>
        <p:nvSpPr>
          <p:cNvPr id="2" name="Rectangle: Rounded Corners 1">
            <a:extLst>
              <a:ext uri="{FF2B5EF4-FFF2-40B4-BE49-F238E27FC236}">
                <a16:creationId xmlns:a16="http://schemas.microsoft.com/office/drawing/2014/main" id="{84B50D63-6049-1321-6688-8FEB861ADE5C}"/>
              </a:ext>
              <a:ext uri="{C183D7F6-B498-43B3-948B-1728B52AA6E4}">
                <adec:decorative xmlns:adec="http://schemas.microsoft.com/office/drawing/2017/decorative" val="1"/>
              </a:ext>
            </a:extLst>
          </p:cNvPr>
          <p:cNvSpPr/>
          <p:nvPr/>
        </p:nvSpPr>
        <p:spPr>
          <a:xfrm>
            <a:off x="8494486" y="3213100"/>
            <a:ext cx="3149600" cy="3416300"/>
          </a:xfrm>
          <a:prstGeom prst="roundRect">
            <a:avLst/>
          </a:prstGeom>
          <a:solidFill>
            <a:srgbClr val="3E668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E6682"/>
              </a:solidFill>
            </a:endParaRPr>
          </a:p>
        </p:txBody>
      </p:sp>
      <p:sp>
        <p:nvSpPr>
          <p:cNvPr id="4" name="Rectangle: Rounded Corners 3">
            <a:extLst>
              <a:ext uri="{FF2B5EF4-FFF2-40B4-BE49-F238E27FC236}">
                <a16:creationId xmlns:a16="http://schemas.microsoft.com/office/drawing/2014/main" id="{EC29E06A-14CB-9C86-607C-57E9D383DE01}"/>
              </a:ext>
              <a:ext uri="{C183D7F6-B498-43B3-948B-1728B52AA6E4}">
                <adec:decorative xmlns:adec="http://schemas.microsoft.com/office/drawing/2017/decorative" val="1"/>
              </a:ext>
            </a:extLst>
          </p:cNvPr>
          <p:cNvSpPr/>
          <p:nvPr/>
        </p:nvSpPr>
        <p:spPr>
          <a:xfrm>
            <a:off x="8775700" y="3473440"/>
            <a:ext cx="2603500" cy="26035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521C4E-0E8A-BF1E-C518-7CD9EB2588D8}"/>
              </a:ext>
            </a:extLst>
          </p:cNvPr>
          <p:cNvSpPr txBox="1"/>
          <p:nvPr/>
        </p:nvSpPr>
        <p:spPr>
          <a:xfrm>
            <a:off x="8775700" y="6067405"/>
            <a:ext cx="2603500" cy="461665"/>
          </a:xfrm>
          <a:prstGeom prst="rect">
            <a:avLst/>
          </a:prstGeom>
          <a:noFill/>
        </p:spPr>
        <p:txBody>
          <a:bodyPr wrap="square" rtlCol="0">
            <a:spAutoFit/>
          </a:bodyPr>
          <a:lstStyle/>
          <a:p>
            <a:pPr algn="ctr"/>
            <a:r>
              <a:rPr lang="en-US" sz="2400" b="1" cap="all" dirty="0">
                <a:solidFill>
                  <a:srgbClr val="FFFFFF"/>
                </a:solidFill>
              </a:rPr>
              <a:t>Scan QR Code</a:t>
            </a:r>
          </a:p>
        </p:txBody>
      </p:sp>
      <p:pic>
        <p:nvPicPr>
          <p:cNvPr id="6" name="Picture 5" descr="Qr code&#10;&#10;Description automatically generated">
            <a:extLst>
              <a:ext uri="{FF2B5EF4-FFF2-40B4-BE49-F238E27FC236}">
                <a16:creationId xmlns:a16="http://schemas.microsoft.com/office/drawing/2014/main" id="{FEF5AE1B-79D1-34A9-E180-CFA5870F707F}"/>
              </a:ext>
            </a:extLst>
          </p:cNvPr>
          <p:cNvPicPr>
            <a:picLocks noChangeAspect="1"/>
          </p:cNvPicPr>
          <p:nvPr/>
        </p:nvPicPr>
        <p:blipFill rotWithShape="1">
          <a:blip r:embed="rId5"/>
          <a:srcRect l="9656" t="9338" r="8255" b="9121"/>
          <a:stretch/>
        </p:blipFill>
        <p:spPr>
          <a:xfrm>
            <a:off x="8923312" y="3636855"/>
            <a:ext cx="2291947" cy="2276669"/>
          </a:xfrm>
          <a:prstGeom prst="rect">
            <a:avLst/>
          </a:prstGeom>
        </p:spPr>
      </p:pic>
    </p:spTree>
    <p:extLst>
      <p:ext uri="{BB962C8B-B14F-4D97-AF65-F5344CB8AC3E}">
        <p14:creationId xmlns:p14="http://schemas.microsoft.com/office/powerpoint/2010/main" val="2086513965"/>
      </p:ext>
    </p:extLst>
  </p:cSld>
  <p:clrMapOvr>
    <a:masterClrMapping/>
  </p:clrMapOvr>
  <mc:AlternateContent xmlns:mc="http://schemas.openxmlformats.org/markup-compatibility/2006" xmlns:p14="http://schemas.microsoft.com/office/powerpoint/2010/main">
    <mc:Choice Requires="p14">
      <p:transition spd="slow" p14:dur="2750" advClick="0" advTm="50000"/>
    </mc:Choice>
    <mc:Fallback xmlns="">
      <p:transition spd="slow" advClick="0" advTm="5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a:xfrm>
            <a:off x="2256091" y="128981"/>
            <a:ext cx="9669210" cy="832920"/>
          </a:xfrm>
        </p:spPr>
        <p:txBody>
          <a:bodyPr/>
          <a:lstStyle/>
          <a:p>
            <a:r>
              <a:rPr lang="en-US"/>
              <a:t>Purpose of the Presentation</a:t>
            </a:r>
          </a:p>
        </p:txBody>
      </p:sp>
      <p:sp>
        <p:nvSpPr>
          <p:cNvPr id="4" name="Content Placeholder 3">
            <a:extLst>
              <a:ext uri="{FF2B5EF4-FFF2-40B4-BE49-F238E27FC236}">
                <a16:creationId xmlns:a16="http://schemas.microsoft.com/office/drawing/2014/main" id="{903ABA4F-28D1-5A34-9A45-F462B7CD07E4}"/>
              </a:ext>
            </a:extLst>
          </p:cNvPr>
          <p:cNvSpPr>
            <a:spLocks noGrp="1"/>
          </p:cNvSpPr>
          <p:nvPr>
            <p:ph sz="quarter" idx="15"/>
          </p:nvPr>
        </p:nvSpPr>
        <p:spPr>
          <a:xfrm>
            <a:off x="266701" y="1028700"/>
            <a:ext cx="11658599" cy="5600700"/>
          </a:xfrm>
        </p:spPr>
        <p:txBody>
          <a:bodyPr/>
          <a:lstStyle/>
          <a:p>
            <a:pPr indent="234950">
              <a:buFont typeface="Arial" panose="020B0604020202020204" pitchFamily="34" charset="0"/>
              <a:buChar char="•"/>
            </a:pPr>
            <a:r>
              <a:rPr lang="en-US" sz="2400" b="1">
                <a:solidFill>
                  <a:srgbClr val="3E6682"/>
                </a:solidFill>
              </a:rPr>
              <a:t>Inform the public and stakeholders </a:t>
            </a:r>
            <a:r>
              <a:rPr lang="en-US" sz="2400">
                <a:solidFill>
                  <a:schemeClr val="accent2"/>
                </a:solidFill>
              </a:rPr>
              <a:t>that a master plan revision has started</a:t>
            </a:r>
          </a:p>
          <a:p>
            <a:pPr indent="234950">
              <a:buFont typeface="Arial" panose="020B0604020202020204" pitchFamily="34" charset="0"/>
              <a:buChar char="•"/>
            </a:pPr>
            <a:r>
              <a:rPr lang="en-US" sz="2400" b="1">
                <a:solidFill>
                  <a:srgbClr val="3E6682"/>
                </a:solidFill>
              </a:rPr>
              <a:t>Define</a:t>
            </a:r>
            <a:r>
              <a:rPr lang="en-US" sz="2400">
                <a:solidFill>
                  <a:schemeClr val="accent2"/>
                </a:solidFill>
              </a:rPr>
              <a:t> a master plan</a:t>
            </a:r>
          </a:p>
          <a:p>
            <a:pPr indent="234950">
              <a:buFont typeface="Arial" panose="020B0604020202020204" pitchFamily="34" charset="0"/>
              <a:buChar char="•"/>
            </a:pPr>
            <a:r>
              <a:rPr lang="en-US" sz="2400" b="1">
                <a:solidFill>
                  <a:srgbClr val="3E6682"/>
                </a:solidFill>
              </a:rPr>
              <a:t>Describe</a:t>
            </a:r>
            <a:r>
              <a:rPr lang="en-US" sz="2400">
                <a:solidFill>
                  <a:schemeClr val="accent2"/>
                </a:solidFill>
              </a:rPr>
              <a:t> the master plan </a:t>
            </a:r>
            <a:r>
              <a:rPr lang="en-US" sz="2400" b="1">
                <a:solidFill>
                  <a:srgbClr val="3E6682"/>
                </a:solidFill>
              </a:rPr>
              <a:t>revision process</a:t>
            </a:r>
          </a:p>
          <a:p>
            <a:pPr indent="234950">
              <a:buFont typeface="Arial" panose="020B0604020202020204" pitchFamily="34" charset="0"/>
              <a:buChar char="•"/>
            </a:pPr>
            <a:r>
              <a:rPr lang="en-US" sz="2400" b="1">
                <a:solidFill>
                  <a:srgbClr val="3E6682"/>
                </a:solidFill>
              </a:rPr>
              <a:t>Provide instructions </a:t>
            </a:r>
            <a:r>
              <a:rPr lang="en-US" sz="2400">
                <a:solidFill>
                  <a:schemeClr val="accent2"/>
                </a:solidFill>
              </a:rPr>
              <a:t>on how to participate in the revision process</a:t>
            </a:r>
          </a:p>
          <a:p>
            <a:pPr indent="234950">
              <a:buFont typeface="Arial" panose="020B0604020202020204" pitchFamily="34" charset="0"/>
              <a:buChar char="•"/>
            </a:pPr>
            <a:r>
              <a:rPr lang="en-US" sz="2400" b="1">
                <a:solidFill>
                  <a:srgbClr val="3E6682"/>
                </a:solidFill>
              </a:rPr>
              <a:t>Encourage</a:t>
            </a:r>
            <a:r>
              <a:rPr lang="en-US" sz="2400">
                <a:solidFill>
                  <a:schemeClr val="accent2"/>
                </a:solidFill>
              </a:rPr>
              <a:t> participation</a:t>
            </a:r>
          </a:p>
          <a:p>
            <a:pPr indent="234950">
              <a:buFont typeface="Arial" panose="020B0604020202020204" pitchFamily="34" charset="0"/>
              <a:buChar char="•"/>
            </a:pPr>
            <a:r>
              <a:rPr lang="en-US" sz="2400" b="1">
                <a:solidFill>
                  <a:srgbClr val="3E6682"/>
                </a:solidFill>
              </a:rPr>
              <a:t>Provide links </a:t>
            </a:r>
            <a:r>
              <a:rPr lang="en-US" sz="2400">
                <a:solidFill>
                  <a:schemeClr val="accent2"/>
                </a:solidFill>
              </a:rPr>
              <a:t>to documents</a:t>
            </a:r>
          </a:p>
          <a:p>
            <a:pPr>
              <a:buNone/>
            </a:pPr>
            <a:endParaRPr lang="en-US" sz="2400">
              <a:solidFill>
                <a:schemeClr val="accent2"/>
              </a:solidFill>
              <a:latin typeface="Arial" panose="020B0604020202020204" pitchFamily="34" charset="0"/>
              <a:cs typeface="Arial" panose="020B0604020202020204" pitchFamily="34" charset="0"/>
            </a:endParaRPr>
          </a:p>
          <a:p>
            <a:pPr>
              <a:buNone/>
            </a:pPr>
            <a:r>
              <a:rPr lang="en-US" sz="2400">
                <a:solidFill>
                  <a:schemeClr val="accent2"/>
                </a:solidFill>
                <a:latin typeface="Arial" panose="020B0604020202020204" pitchFamily="34" charset="0"/>
                <a:cs typeface="Arial" panose="020B0604020202020204" pitchFamily="34" charset="0"/>
              </a:rPr>
              <a:t>The Corps defines a Master Plan as…</a:t>
            </a:r>
          </a:p>
          <a:p>
            <a:pPr>
              <a:buNone/>
            </a:pPr>
            <a:endParaRPr lang="en-US" sz="2400">
              <a:solidFill>
                <a:schemeClr val="accent2"/>
              </a:solidFill>
              <a:latin typeface="Arial" panose="020B0604020202020204" pitchFamily="34" charset="0"/>
              <a:cs typeface="Arial" panose="020B0604020202020204" pitchFamily="34" charset="0"/>
            </a:endParaRPr>
          </a:p>
          <a:p>
            <a:pPr marL="354012" lvl="2" indent="0">
              <a:buNone/>
            </a:pPr>
            <a:r>
              <a:rPr lang="en-US" sz="2400">
                <a:solidFill>
                  <a:srgbClr val="3E6682"/>
                </a:solidFill>
                <a:latin typeface="Arial" panose="020B0604020202020204" pitchFamily="34" charset="0"/>
                <a:cs typeface="Arial" panose="020B0604020202020204" pitchFamily="34" charset="0"/>
              </a:rPr>
              <a:t>“The strategic land use management document that guides the comprehensive </a:t>
            </a:r>
          </a:p>
          <a:p>
            <a:pPr marL="354012" lvl="2" indent="0">
              <a:buNone/>
            </a:pPr>
            <a:r>
              <a:rPr lang="en-US" sz="2400">
                <a:solidFill>
                  <a:srgbClr val="3E6682"/>
                </a:solidFill>
                <a:latin typeface="Arial" panose="020B0604020202020204" pitchFamily="34" charset="0"/>
                <a:cs typeface="Arial" panose="020B0604020202020204" pitchFamily="34" charset="0"/>
              </a:rPr>
              <a:t>management and development of all project recreational, natural and </a:t>
            </a:r>
          </a:p>
          <a:p>
            <a:pPr marL="354012" lvl="2" indent="0">
              <a:buNone/>
            </a:pPr>
            <a:r>
              <a:rPr lang="en-US" sz="2400">
                <a:solidFill>
                  <a:srgbClr val="3E6682"/>
                </a:solidFill>
                <a:latin typeface="Arial" panose="020B0604020202020204" pitchFamily="34" charset="0"/>
                <a:cs typeface="Arial" panose="020B0604020202020204" pitchFamily="34" charset="0"/>
              </a:rPr>
              <a:t>cultural resources throughout the life of the water resource development project.”</a:t>
            </a:r>
          </a:p>
          <a:p>
            <a:pPr>
              <a:buNone/>
            </a:pPr>
            <a:endParaRPr lang="en-US" sz="2400">
              <a:solidFill>
                <a:schemeClr val="accent2"/>
              </a:solidFill>
              <a:latin typeface="Arial" panose="020B0604020202020204" pitchFamily="34" charset="0"/>
              <a:cs typeface="Arial" panose="020B0604020202020204" pitchFamily="34" charset="0"/>
            </a:endParaRPr>
          </a:p>
          <a:p>
            <a:pPr>
              <a:buNone/>
            </a:pPr>
            <a:r>
              <a:rPr lang="en-US">
                <a:solidFill>
                  <a:schemeClr val="accent2"/>
                </a:solidFill>
                <a:latin typeface="Arial" panose="020B0604020202020204" pitchFamily="34" charset="0"/>
                <a:cs typeface="Arial" panose="020B0604020202020204" pitchFamily="34" charset="0"/>
              </a:rPr>
              <a:t>Source: Chapter 3 of EP 1130-2-550 available at </a:t>
            </a:r>
          </a:p>
          <a:p>
            <a:pPr>
              <a:buNone/>
            </a:pPr>
            <a:r>
              <a:rPr lang="en-US">
                <a:solidFill>
                  <a:schemeClr val="accent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www.usace.army.mil/library/publications</a:t>
            </a:r>
            <a:r>
              <a:rPr lang="en-US">
                <a:solidFill>
                  <a:schemeClr val="accent2"/>
                </a:solidFill>
                <a:latin typeface="Arial" panose="020B0604020202020204" pitchFamily="34" charset="0"/>
                <a:cs typeface="Arial" panose="020B0604020202020204" pitchFamily="34" charset="0"/>
              </a:rPr>
              <a:t> </a:t>
            </a:r>
            <a:endParaRPr lang="en-US">
              <a:solidFill>
                <a:schemeClr val="accent2"/>
              </a:solidFill>
            </a:endParaRPr>
          </a:p>
        </p:txBody>
      </p:sp>
    </p:spTree>
    <p:extLst>
      <p:ext uri="{BB962C8B-B14F-4D97-AF65-F5344CB8AC3E}">
        <p14:creationId xmlns:p14="http://schemas.microsoft.com/office/powerpoint/2010/main" val="378812936"/>
      </p:ext>
    </p:extLst>
  </p:cSld>
  <p:clrMapOvr>
    <a:masterClrMapping/>
  </p:clrMapOvr>
  <mc:AlternateContent xmlns:mc="http://schemas.openxmlformats.org/markup-compatibility/2006" xmlns:p14="http://schemas.microsoft.com/office/powerpoint/2010/main">
    <mc:Choice Requires="p14">
      <p:transition spd="slow" p14:dur="2750" advClick="0" advTm="30000"/>
    </mc:Choice>
    <mc:Fallback xmlns="">
      <p:transition spd="slow" advClick="0"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snow&#10;&#10;Description automatically generated">
            <a:extLst>
              <a:ext uri="{FF2B5EF4-FFF2-40B4-BE49-F238E27FC236}">
                <a16:creationId xmlns:a16="http://schemas.microsoft.com/office/drawing/2014/main" id="{992235CA-1D34-2B1C-C045-411CADF8A84A}"/>
              </a:ext>
            </a:extLst>
          </p:cNvPr>
          <p:cNvPicPr>
            <a:picLocks noChangeAspect="1"/>
          </p:cNvPicPr>
          <p:nvPr/>
        </p:nvPicPr>
        <p:blipFill rotWithShape="1">
          <a:blip r:embed="rId3"/>
          <a:srcRect l="5989" r="30769"/>
          <a:stretch/>
        </p:blipFill>
        <p:spPr>
          <a:xfrm>
            <a:off x="7226300" y="1079500"/>
            <a:ext cx="4594192" cy="5448300"/>
          </a:xfrm>
          <a:prstGeom prst="rect">
            <a:avLst/>
          </a:prstGeom>
          <a:solidFill>
            <a:srgbClr val="FFFFFF">
              <a:shade val="85000"/>
            </a:srgbClr>
          </a:solidFill>
          <a:ln w="1270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r>
              <a:rPr lang="en-US"/>
              <a:t>Presentation Topics</a:t>
            </a:r>
          </a:p>
        </p:txBody>
      </p:sp>
      <p:sp>
        <p:nvSpPr>
          <p:cNvPr id="4" name="Content Placeholder 3">
            <a:extLst>
              <a:ext uri="{FF2B5EF4-FFF2-40B4-BE49-F238E27FC236}">
                <a16:creationId xmlns:a16="http://schemas.microsoft.com/office/drawing/2014/main" id="{C0B7CD46-99EE-327A-A46B-29E2A80360D6}"/>
              </a:ext>
            </a:extLst>
          </p:cNvPr>
          <p:cNvSpPr>
            <a:spLocks noGrp="1"/>
          </p:cNvSpPr>
          <p:nvPr>
            <p:ph sz="quarter" idx="10"/>
          </p:nvPr>
        </p:nvSpPr>
        <p:spPr>
          <a:xfrm>
            <a:off x="266699" y="1028700"/>
            <a:ext cx="11657530" cy="5120640"/>
          </a:xfrm>
        </p:spPr>
        <p:txBody>
          <a:bodyPr numCol="1" spcCol="914400"/>
          <a:lstStyle/>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4" action="ppaction://hlinksldjump">
                  <a:extLst>
                    <a:ext uri="{A12FA001-AC4F-418D-AE19-62706E023703}">
                      <ahyp:hlinkClr xmlns:ahyp="http://schemas.microsoft.com/office/drawing/2018/hyperlinkcolor" val="tx"/>
                    </a:ext>
                  </a:extLst>
                </a:hlinkClick>
              </a:rPr>
              <a:t>What is a </a:t>
            </a:r>
            <a:r>
              <a:rPr lang="en-US" sz="2400" b="1" i="1">
                <a:solidFill>
                  <a:srgbClr val="3E6682"/>
                </a:solidFill>
                <a:latin typeface="+mj-lt"/>
                <a:hlinkClick r:id="rId4" action="ppaction://hlinksldjump">
                  <a:extLst>
                    <a:ext uri="{A12FA001-AC4F-418D-AE19-62706E023703}">
                      <ahyp:hlinkClr xmlns:ahyp="http://schemas.microsoft.com/office/drawing/2018/hyperlinkcolor" val="tx"/>
                    </a:ext>
                  </a:extLst>
                </a:hlinkClick>
              </a:rPr>
              <a:t>Master Plan</a:t>
            </a:r>
            <a:r>
              <a:rPr lang="en-US" sz="2400" b="1">
                <a:solidFill>
                  <a:srgbClr val="3E6682"/>
                </a:solidFill>
                <a:latin typeface="+mj-lt"/>
                <a:hlinkClick r:id="rId4" action="ppaction://hlinksldjump">
                  <a:extLst>
                    <a:ext uri="{A12FA001-AC4F-418D-AE19-62706E023703}">
                      <ahyp:hlinkClr xmlns:ahyp="http://schemas.microsoft.com/office/drawing/2018/hyperlinkcolor" val="tx"/>
                    </a:ext>
                  </a:extLst>
                </a:hlinkClick>
              </a:rPr>
              <a:t>?</a:t>
            </a:r>
            <a:endParaRPr lang="en-US" sz="2400" b="1">
              <a:solidFill>
                <a:srgbClr val="3E6682"/>
              </a:solidFill>
              <a:latin typeface="+mj-lt"/>
            </a:endParaRPr>
          </a:p>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5" action="ppaction://hlinksldjump">
                  <a:extLst>
                    <a:ext uri="{A12FA001-AC4F-418D-AE19-62706E023703}">
                      <ahyp:hlinkClr xmlns:ahyp="http://schemas.microsoft.com/office/drawing/2018/hyperlinkcolor" val="tx"/>
                    </a:ext>
                  </a:extLst>
                </a:hlinkClick>
              </a:rPr>
              <a:t>Why do a revision? </a:t>
            </a:r>
            <a:endParaRPr lang="en-US" sz="2400" b="1">
              <a:solidFill>
                <a:srgbClr val="3E6682"/>
              </a:solidFill>
              <a:latin typeface="+mj-lt"/>
            </a:endParaRPr>
          </a:p>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6" action="ppaction://hlinksldjump">
                  <a:extLst>
                    <a:ext uri="{A12FA001-AC4F-418D-AE19-62706E023703}">
                      <ahyp:hlinkClr xmlns:ahyp="http://schemas.microsoft.com/office/drawing/2018/hyperlinkcolor" val="tx"/>
                    </a:ext>
                  </a:extLst>
                </a:hlinkClick>
              </a:rPr>
              <a:t>What is the revision process? </a:t>
            </a:r>
            <a:endParaRPr lang="en-US" sz="2400" b="1">
              <a:solidFill>
                <a:srgbClr val="3E6682"/>
              </a:solidFill>
              <a:latin typeface="+mj-lt"/>
            </a:endParaRPr>
          </a:p>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7" action="ppaction://hlinksldjump">
                  <a:extLst>
                    <a:ext uri="{A12FA001-AC4F-418D-AE19-62706E023703}">
                      <ahyp:hlinkClr xmlns:ahyp="http://schemas.microsoft.com/office/drawing/2018/hyperlinkcolor" val="tx"/>
                    </a:ext>
                  </a:extLst>
                </a:hlinkClick>
              </a:rPr>
              <a:t>What about the current (1976) Master Plan? </a:t>
            </a:r>
            <a:endParaRPr lang="en-US" sz="2400" b="1">
              <a:solidFill>
                <a:srgbClr val="3E6682"/>
              </a:solidFill>
              <a:latin typeface="+mj-lt"/>
            </a:endParaRPr>
          </a:p>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8" action="ppaction://hlinksldjump">
                  <a:extLst>
                    <a:ext uri="{A12FA001-AC4F-418D-AE19-62706E023703}">
                      <ahyp:hlinkClr xmlns:ahyp="http://schemas.microsoft.com/office/drawing/2018/hyperlinkcolor" val="tx"/>
                    </a:ext>
                  </a:extLst>
                </a:hlinkClick>
              </a:rPr>
              <a:t>What about NEPA compliance?</a:t>
            </a:r>
            <a:endParaRPr lang="en-US" sz="2400" b="1">
              <a:solidFill>
                <a:srgbClr val="3E6682"/>
              </a:solidFill>
              <a:latin typeface="+mj-lt"/>
            </a:endParaRPr>
          </a:p>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9" action="ppaction://hlinksldjump"/>
              </a:rPr>
              <a:t>What is NOT part of a Master Plan?</a:t>
            </a:r>
            <a:endParaRPr lang="en-US" sz="2400" b="1">
              <a:solidFill>
                <a:srgbClr val="3E6682"/>
              </a:solidFill>
              <a:latin typeface="+mj-lt"/>
            </a:endParaRPr>
          </a:p>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10" action="ppaction://hlinksldjump"/>
              </a:rPr>
              <a:t>What is changing in the Master Plan?</a:t>
            </a:r>
            <a:endParaRPr lang="en-US" sz="2400" b="1">
              <a:solidFill>
                <a:srgbClr val="3E6682"/>
              </a:solidFill>
              <a:latin typeface="+mj-lt"/>
            </a:endParaRPr>
          </a:p>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11" action="ppaction://hlinksldjump">
                  <a:extLst>
                    <a:ext uri="{A12FA001-AC4F-418D-AE19-62706E023703}">
                      <ahyp:hlinkClr xmlns:ahyp="http://schemas.microsoft.com/office/drawing/2018/hyperlinkcolor" val="tx"/>
                    </a:ext>
                  </a:extLst>
                </a:hlinkClick>
              </a:rPr>
              <a:t>How can I participate?</a:t>
            </a:r>
            <a:endParaRPr lang="en-US" sz="2400" b="1">
              <a:solidFill>
                <a:srgbClr val="3E6682"/>
              </a:solidFill>
              <a:latin typeface="+mj-lt"/>
            </a:endParaRPr>
          </a:p>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12" action="ppaction://hlinksldjump">
                  <a:extLst>
                    <a:ext uri="{A12FA001-AC4F-418D-AE19-62706E023703}">
                      <ahyp:hlinkClr xmlns:ahyp="http://schemas.microsoft.com/office/drawing/2018/hyperlinkcolor" val="tx"/>
                    </a:ext>
                  </a:extLst>
                </a:hlinkClick>
              </a:rPr>
              <a:t>Who can I talk to about the plan?</a:t>
            </a:r>
            <a:endParaRPr lang="en-US" sz="2400" b="1">
              <a:solidFill>
                <a:srgbClr val="3E6682"/>
              </a:solidFill>
              <a:latin typeface="+mj-lt"/>
            </a:endParaRPr>
          </a:p>
          <a:p>
            <a:pPr>
              <a:lnSpc>
                <a:spcPct val="86580"/>
              </a:lnSpc>
              <a:spcAft>
                <a:spcPts val="1800"/>
              </a:spcAft>
            </a:pPr>
            <a:r>
              <a:rPr lang="en-US" sz="2400" b="0" i="0">
                <a:solidFill>
                  <a:srgbClr val="3E6682"/>
                </a:solidFill>
                <a:effectLst/>
                <a:latin typeface="+mj-lt"/>
              </a:rPr>
              <a:t>▶ </a:t>
            </a:r>
            <a:r>
              <a:rPr lang="en-US" sz="2400" b="1">
                <a:solidFill>
                  <a:srgbClr val="3E6682"/>
                </a:solidFill>
                <a:latin typeface="+mj-lt"/>
                <a:hlinkClick r:id="rId13" action="ppaction://hlinksldjump">
                  <a:extLst>
                    <a:ext uri="{A12FA001-AC4F-418D-AE19-62706E023703}">
                      <ahyp:hlinkClr xmlns:ahyp="http://schemas.microsoft.com/office/drawing/2018/hyperlinkcolor" val="tx"/>
                    </a:ext>
                  </a:extLst>
                </a:hlinkClick>
              </a:rPr>
              <a:t>When will the Master Plan be completed?</a:t>
            </a:r>
            <a:endParaRPr lang="en-US" sz="2400" b="1">
              <a:solidFill>
                <a:srgbClr val="3E6682"/>
              </a:solidFill>
              <a:latin typeface="+mj-lt"/>
            </a:endParaRPr>
          </a:p>
        </p:txBody>
      </p:sp>
    </p:spTree>
    <p:extLst>
      <p:ext uri="{BB962C8B-B14F-4D97-AF65-F5344CB8AC3E}">
        <p14:creationId xmlns:p14="http://schemas.microsoft.com/office/powerpoint/2010/main" val="3118535937"/>
      </p:ext>
    </p:extLst>
  </p:cSld>
  <p:clrMapOvr>
    <a:masterClrMapping/>
  </p:clrMapOvr>
  <mc:AlternateContent xmlns:mc="http://schemas.openxmlformats.org/markup-compatibility/2006">
    <mc:Choice xmlns:p14="http://schemas.microsoft.com/office/powerpoint/2010/main" Requires="p14">
      <p:transition spd="slow" p14:dur="2750" advClick="0" advTm="30000"/>
    </mc:Choice>
    <mc:Fallback>
      <p:transition spd="slow" advClick="0"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What is a Master Plan?</a:t>
            </a:r>
          </a:p>
        </p:txBody>
      </p:sp>
      <p:pic>
        <p:nvPicPr>
          <p:cNvPr id="4" name="Picture 3">
            <a:extLst>
              <a:ext uri="{FF2B5EF4-FFF2-40B4-BE49-F238E27FC236}">
                <a16:creationId xmlns:a16="http://schemas.microsoft.com/office/drawing/2014/main" id="{2C437EB3-370B-EE9D-DCAC-3D5263CAB27B}"/>
              </a:ext>
            </a:extLst>
          </p:cNvPr>
          <p:cNvPicPr>
            <a:picLocks noChangeAspect="1"/>
          </p:cNvPicPr>
          <p:nvPr/>
        </p:nvPicPr>
        <p:blipFill rotWithShape="1">
          <a:blip r:embed="rId3">
            <a:duotone>
              <a:prstClr val="black"/>
              <a:srgbClr val="D9C3A5">
                <a:tint val="50000"/>
                <a:satMod val="180000"/>
              </a:srgbClr>
            </a:duotone>
          </a:blip>
          <a:srcRect l="-2945" t="-2945" r="-2945" b="-2945"/>
          <a:stretch/>
        </p:blipFill>
        <p:spPr>
          <a:xfrm>
            <a:off x="236889" y="1349872"/>
            <a:ext cx="3838942" cy="4958355"/>
          </a:xfrm>
          <a:prstGeom prst="rect">
            <a:avLst/>
          </a:prstGeom>
          <a:solidFill>
            <a:srgbClr val="F3E2CE"/>
          </a:solidFill>
          <a:effectLst>
            <a:outerShdw blurRad="50800" dist="38100" dir="2700000" algn="tl" rotWithShape="0">
              <a:prstClr val="black">
                <a:alpha val="40000"/>
              </a:prstClr>
            </a:outerShdw>
          </a:effectLst>
        </p:spPr>
      </p:pic>
      <p:sp>
        <p:nvSpPr>
          <p:cNvPr id="7" name="Content Placeholder 6">
            <a:extLst>
              <a:ext uri="{FF2B5EF4-FFF2-40B4-BE49-F238E27FC236}">
                <a16:creationId xmlns:a16="http://schemas.microsoft.com/office/drawing/2014/main" id="{159BC268-D3AB-B5C9-27FE-EFAFEAADA0F6}"/>
              </a:ext>
            </a:extLst>
          </p:cNvPr>
          <p:cNvSpPr>
            <a:spLocks noGrp="1"/>
          </p:cNvSpPr>
          <p:nvPr>
            <p:ph sz="quarter" idx="16"/>
          </p:nvPr>
        </p:nvSpPr>
        <p:spPr/>
        <p:txBody>
          <a:bodyPr/>
          <a:lstStyle/>
          <a:p>
            <a:pPr marL="342900" indent="-342900">
              <a:spcAft>
                <a:spcPts val="1200"/>
              </a:spcAft>
              <a:buFont typeface="Arial" panose="020B0604020202020204" pitchFamily="34" charset="0"/>
              <a:buChar char="•"/>
            </a:pPr>
            <a:r>
              <a:rPr lang="en-US" sz="2400">
                <a:solidFill>
                  <a:schemeClr val="tx1"/>
                </a:solidFill>
              </a:rPr>
              <a:t>The Master Plan (MP) is a </a:t>
            </a:r>
            <a:r>
              <a:rPr lang="en-US" sz="2400" b="1">
                <a:solidFill>
                  <a:srgbClr val="3E6682"/>
                </a:solidFill>
              </a:rPr>
              <a:t>25-year comprehensive land use management guide</a:t>
            </a:r>
            <a:r>
              <a:rPr lang="en-US" sz="2400" b="1">
                <a:solidFill>
                  <a:schemeClr val="tx1"/>
                </a:solidFill>
              </a:rPr>
              <a:t> </a:t>
            </a:r>
            <a:r>
              <a:rPr lang="en-US" sz="2400">
                <a:solidFill>
                  <a:schemeClr val="tx1"/>
                </a:solidFill>
              </a:rPr>
              <a:t>for recreational, natural, and cultural resources</a:t>
            </a:r>
          </a:p>
          <a:p>
            <a:pPr marL="342900" indent="-342900">
              <a:spcAft>
                <a:spcPts val="1200"/>
              </a:spcAft>
              <a:buFont typeface="Arial" panose="020B0604020202020204" pitchFamily="34" charset="0"/>
              <a:buChar char="•"/>
            </a:pPr>
            <a:r>
              <a:rPr lang="en-US" sz="2400" b="1">
                <a:solidFill>
                  <a:srgbClr val="3E6682"/>
                </a:solidFill>
              </a:rPr>
              <a:t>Adheres to Federal laws</a:t>
            </a:r>
            <a:r>
              <a:rPr lang="en-US" sz="2400" b="1">
                <a:solidFill>
                  <a:schemeClr val="tx1"/>
                </a:solidFill>
              </a:rPr>
              <a:t> </a:t>
            </a:r>
            <a:r>
              <a:rPr lang="en-US" sz="2400">
                <a:solidFill>
                  <a:schemeClr val="tx1"/>
                </a:solidFill>
              </a:rPr>
              <a:t>to preserve, conserve, restore, maintain, manage, and develop project lands, waters, and associated resources, including the National Environmental Policy Act (NEPA) for environmental stewardship and outdoor recreation</a:t>
            </a:r>
          </a:p>
          <a:p>
            <a:pPr marL="342900" indent="-342900">
              <a:spcAft>
                <a:spcPts val="1200"/>
              </a:spcAft>
              <a:buFont typeface="Arial" panose="020B0604020202020204" pitchFamily="34" charset="0"/>
              <a:buChar char="•"/>
            </a:pPr>
            <a:r>
              <a:rPr lang="en-US" sz="2400">
                <a:solidFill>
                  <a:schemeClr val="tx1"/>
                </a:solidFill>
              </a:rPr>
              <a:t>Provides </a:t>
            </a:r>
            <a:r>
              <a:rPr lang="en-US" sz="2400" b="1">
                <a:solidFill>
                  <a:srgbClr val="3E6682"/>
                </a:solidFill>
              </a:rPr>
              <a:t>land classifications </a:t>
            </a:r>
            <a:r>
              <a:rPr lang="en-US" sz="2400">
                <a:solidFill>
                  <a:schemeClr val="tx1"/>
                </a:solidFill>
              </a:rPr>
              <a:t>and</a:t>
            </a:r>
            <a:r>
              <a:rPr lang="en-US" sz="2400"/>
              <a:t> </a:t>
            </a:r>
            <a:r>
              <a:rPr lang="en-US" sz="2400" b="1">
                <a:solidFill>
                  <a:srgbClr val="3E6682"/>
                </a:solidFill>
              </a:rPr>
              <a:t>resource management objectives</a:t>
            </a:r>
            <a:r>
              <a:rPr lang="en-US" sz="2400" b="1">
                <a:solidFill>
                  <a:schemeClr val="tx1"/>
                </a:solidFill>
              </a:rPr>
              <a:t> </a:t>
            </a:r>
            <a:r>
              <a:rPr lang="en-US" sz="2400">
                <a:solidFill>
                  <a:schemeClr val="tx1"/>
                </a:solidFill>
              </a:rPr>
              <a:t>that are broad and adaptive over time</a:t>
            </a:r>
          </a:p>
          <a:p>
            <a:pPr marL="342900" indent="-342900">
              <a:spcAft>
                <a:spcPts val="1200"/>
              </a:spcAft>
              <a:buFont typeface="Arial" panose="020B0604020202020204" pitchFamily="34" charset="0"/>
              <a:buChar char="•"/>
            </a:pPr>
            <a:r>
              <a:rPr lang="en-US" sz="2400">
                <a:solidFill>
                  <a:schemeClr val="tx1"/>
                </a:solidFill>
              </a:rPr>
              <a:t>Requires and encourages </a:t>
            </a:r>
            <a:r>
              <a:rPr lang="en-US" sz="2400" b="1">
                <a:solidFill>
                  <a:srgbClr val="3E6682"/>
                </a:solidFill>
              </a:rPr>
              <a:t>public involvement</a:t>
            </a:r>
          </a:p>
          <a:p>
            <a:pPr>
              <a:spcAft>
                <a:spcPts val="1200"/>
              </a:spcAft>
            </a:pPr>
            <a:r>
              <a:rPr lang="en-US" sz="1600" i="1"/>
              <a:t>See Engineering Regulation (ER) and Engineering Pamphlet (EP) 1130-2-550 for regulations and policy guidance related to the MP</a:t>
            </a:r>
          </a:p>
          <a:p>
            <a:pPr>
              <a:spcAft>
                <a:spcPts val="1200"/>
              </a:spcAft>
            </a:pPr>
            <a:endParaRPr lang="en-US" sz="1400"/>
          </a:p>
        </p:txBody>
      </p:sp>
    </p:spTree>
    <p:extLst>
      <p:ext uri="{BB962C8B-B14F-4D97-AF65-F5344CB8AC3E}">
        <p14:creationId xmlns:p14="http://schemas.microsoft.com/office/powerpoint/2010/main" val="383994006"/>
      </p:ext>
    </p:extLst>
  </p:cSld>
  <p:clrMapOvr>
    <a:masterClrMapping/>
  </p:clrMapOvr>
  <mc:AlternateContent xmlns:mc="http://schemas.openxmlformats.org/markup-compatibility/2006">
    <mc:Choice xmlns:p14="http://schemas.microsoft.com/office/powerpoint/2010/main" Requires="p14">
      <p:transition spd="slow" p14:dur="2750" advClick="0" advTm="30000"/>
    </mc:Choice>
    <mc:Fallback>
      <p:transition spd="slow" advClick="0"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riding dirt bikes&#10;&#10;Description automatically generated with low confidence">
            <a:extLst>
              <a:ext uri="{FF2B5EF4-FFF2-40B4-BE49-F238E27FC236}">
                <a16:creationId xmlns:a16="http://schemas.microsoft.com/office/drawing/2014/main" id="{5BC2B7B6-1099-620B-EEAB-C59153699425}"/>
              </a:ext>
            </a:extLst>
          </p:cNvPr>
          <p:cNvPicPr>
            <a:picLocks noChangeAspect="1"/>
          </p:cNvPicPr>
          <p:nvPr/>
        </p:nvPicPr>
        <p:blipFill rotWithShape="1">
          <a:blip r:embed="rId3"/>
          <a:srcRect l="15686" r="4646"/>
          <a:stretch/>
        </p:blipFill>
        <p:spPr>
          <a:xfrm>
            <a:off x="6528124" y="1245869"/>
            <a:ext cx="5396105" cy="4513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Why do a revision?</a:t>
            </a:r>
          </a:p>
        </p:txBody>
      </p:sp>
      <p:sp>
        <p:nvSpPr>
          <p:cNvPr id="7" name="Content Placeholder 6">
            <a:extLst>
              <a:ext uri="{FF2B5EF4-FFF2-40B4-BE49-F238E27FC236}">
                <a16:creationId xmlns:a16="http://schemas.microsoft.com/office/drawing/2014/main" id="{159BC268-D3AB-B5C9-27FE-EFAFEAADA0F6}"/>
              </a:ext>
            </a:extLst>
          </p:cNvPr>
          <p:cNvSpPr>
            <a:spLocks noGrp="1"/>
          </p:cNvSpPr>
          <p:nvPr>
            <p:ph sz="quarter" idx="16"/>
          </p:nvPr>
        </p:nvSpPr>
        <p:spPr>
          <a:xfrm>
            <a:off x="266700" y="1028700"/>
            <a:ext cx="6108701" cy="5600700"/>
          </a:xfrm>
        </p:spPr>
        <p:txBody>
          <a:bodyPr/>
          <a:lstStyle/>
          <a:p>
            <a:pPr marL="342900" indent="-342900">
              <a:spcAft>
                <a:spcPts val="1200"/>
              </a:spcAft>
              <a:buFont typeface="Arial" panose="020B0604020202020204" pitchFamily="34" charset="0"/>
              <a:buChar char="•"/>
            </a:pPr>
            <a:r>
              <a:rPr lang="en-US" sz="2400">
                <a:solidFill>
                  <a:schemeClr val="accent2"/>
                </a:solidFill>
                <a:latin typeface="Arial" panose="020B0604020202020204" pitchFamily="34" charset="0"/>
                <a:cs typeface="Arial" panose="020B0604020202020204" pitchFamily="34" charset="0"/>
              </a:rPr>
              <a:t>The current master </a:t>
            </a:r>
            <a:r>
              <a:rPr lang="en-US" sz="2400">
                <a:solidFill>
                  <a:schemeClr val="accent2"/>
                </a:solidFill>
              </a:rPr>
              <a:t>p</a:t>
            </a:r>
            <a:r>
              <a:rPr lang="en-US" sz="2400">
                <a:solidFill>
                  <a:schemeClr val="accent2"/>
                </a:solidFill>
                <a:latin typeface="Arial" panose="020B0604020202020204" pitchFamily="34" charset="0"/>
                <a:cs typeface="Arial" panose="020B0604020202020204" pitchFamily="34" charset="0"/>
              </a:rPr>
              <a:t>lan is </a:t>
            </a:r>
            <a:r>
              <a:rPr lang="en-US" sz="2400" b="1">
                <a:solidFill>
                  <a:srgbClr val="3E6682"/>
                </a:solidFill>
              </a:rPr>
              <a:t>out of date</a:t>
            </a:r>
            <a:r>
              <a:rPr lang="en-US" sz="2400">
                <a:solidFill>
                  <a:schemeClr val="accent2"/>
                </a:solidFill>
                <a:latin typeface="Arial" panose="020B0604020202020204" pitchFamily="34" charset="0"/>
                <a:cs typeface="Arial" panose="020B0604020202020204" pitchFamily="34" charset="0"/>
              </a:rPr>
              <a:t> and is </a:t>
            </a:r>
            <a:r>
              <a:rPr lang="en-US" sz="2400" b="1">
                <a:solidFill>
                  <a:srgbClr val="3E6682"/>
                </a:solidFill>
                <a:latin typeface="Arial" panose="020B0604020202020204" pitchFamily="34" charset="0"/>
                <a:cs typeface="Arial" panose="020B0604020202020204" pitchFamily="34" charset="0"/>
              </a:rPr>
              <a:t>no longer compliant </a:t>
            </a:r>
            <a:r>
              <a:rPr lang="en-US" sz="2400">
                <a:solidFill>
                  <a:schemeClr val="accent2"/>
                </a:solidFill>
                <a:latin typeface="Arial" panose="020B0604020202020204" pitchFamily="34" charset="0"/>
                <a:cs typeface="Arial" panose="020B0604020202020204" pitchFamily="34" charset="0"/>
              </a:rPr>
              <a:t>with existing laws and regulations </a:t>
            </a:r>
          </a:p>
          <a:p>
            <a:pPr marL="342900" indent="-342900">
              <a:spcAft>
                <a:spcPts val="1200"/>
              </a:spcAft>
              <a:buFont typeface="Arial" panose="020B0604020202020204" pitchFamily="34" charset="0"/>
              <a:buChar char="•"/>
            </a:pPr>
            <a:r>
              <a:rPr lang="en-US" sz="2400" b="1">
                <a:solidFill>
                  <a:srgbClr val="3E6682"/>
                </a:solidFill>
              </a:rPr>
              <a:t>Substantial changes in</a:t>
            </a:r>
            <a:r>
              <a:rPr lang="en-US" sz="2400" b="1">
                <a:solidFill>
                  <a:schemeClr val="accent2"/>
                </a:solidFill>
              </a:rPr>
              <a:t> </a:t>
            </a:r>
            <a:r>
              <a:rPr lang="en-US" sz="2400">
                <a:solidFill>
                  <a:schemeClr val="accent2"/>
                </a:solidFill>
                <a:latin typeface="Arial" panose="020B0604020202020204" pitchFamily="34" charset="0"/>
                <a:cs typeface="Arial" panose="020B0604020202020204" pitchFamily="34" charset="0"/>
              </a:rPr>
              <a:t>environmental, cultural, social, and recreational </a:t>
            </a:r>
            <a:r>
              <a:rPr lang="en-US" sz="2400" b="1">
                <a:solidFill>
                  <a:srgbClr val="3E6682"/>
                </a:solidFill>
              </a:rPr>
              <a:t>conditions</a:t>
            </a:r>
            <a:r>
              <a:rPr lang="en-US" sz="2400" b="1">
                <a:solidFill>
                  <a:srgbClr val="3E6682"/>
                </a:solidFill>
                <a:latin typeface="Arial" panose="020B0604020202020204" pitchFamily="34" charset="0"/>
                <a:cs typeface="Arial" panose="020B0604020202020204" pitchFamily="34" charset="0"/>
              </a:rPr>
              <a:t> have occurred </a:t>
            </a:r>
            <a:r>
              <a:rPr lang="en-US" sz="2400">
                <a:solidFill>
                  <a:schemeClr val="accent2"/>
                </a:solidFill>
                <a:latin typeface="Arial" panose="020B0604020202020204" pitchFamily="34" charset="0"/>
                <a:cs typeface="Arial" panose="020B0604020202020204" pitchFamily="34" charset="0"/>
              </a:rPr>
              <a:t>since the current master </a:t>
            </a:r>
            <a:r>
              <a:rPr lang="en-US" sz="2400">
                <a:solidFill>
                  <a:schemeClr val="accent2"/>
                </a:solidFill>
              </a:rPr>
              <a:t>p</a:t>
            </a:r>
            <a:r>
              <a:rPr lang="en-US" sz="2400">
                <a:solidFill>
                  <a:schemeClr val="accent2"/>
                </a:solidFill>
                <a:latin typeface="Arial" panose="020B0604020202020204" pitchFamily="34" charset="0"/>
                <a:cs typeface="Arial" panose="020B0604020202020204" pitchFamily="34" charset="0"/>
              </a:rPr>
              <a:t>lan was approved</a:t>
            </a:r>
          </a:p>
          <a:p>
            <a:pPr marL="342900" indent="-342900">
              <a:spcAft>
                <a:spcPts val="1200"/>
              </a:spcAft>
              <a:buFont typeface="Arial" panose="020B0604020202020204" pitchFamily="34" charset="0"/>
              <a:buChar char="•"/>
            </a:pPr>
            <a:r>
              <a:rPr lang="en-US" sz="2400" b="1">
                <a:solidFill>
                  <a:srgbClr val="3E6682"/>
                </a:solidFill>
                <a:latin typeface="Arial" panose="020B0604020202020204" pitchFamily="34" charset="0"/>
                <a:cs typeface="Arial" panose="020B0604020202020204" pitchFamily="34" charset="0"/>
              </a:rPr>
              <a:t>Re-examine land classification </a:t>
            </a:r>
            <a:r>
              <a:rPr lang="en-US" sz="2400">
                <a:solidFill>
                  <a:schemeClr val="accent2"/>
                </a:solidFill>
                <a:latin typeface="Arial" panose="020B0604020202020204" pitchFamily="34" charset="0"/>
                <a:cs typeface="Arial" panose="020B0604020202020204" pitchFamily="34" charset="0"/>
              </a:rPr>
              <a:t>due to these substantial changes</a:t>
            </a:r>
          </a:p>
          <a:p>
            <a:pPr marL="342900" indent="-342900">
              <a:spcAft>
                <a:spcPts val="1200"/>
              </a:spcAft>
              <a:buFont typeface="Arial" panose="020B0604020202020204" pitchFamily="34" charset="0"/>
              <a:buChar char="•"/>
            </a:pPr>
            <a:r>
              <a:rPr lang="en-US" sz="2400">
                <a:solidFill>
                  <a:schemeClr val="accent2"/>
                </a:solidFill>
                <a:latin typeface="Arial" panose="020B0604020202020204" pitchFamily="34" charset="0"/>
                <a:cs typeface="Arial" panose="020B0604020202020204" pitchFamily="34" charset="0"/>
              </a:rPr>
              <a:t>The master plan </a:t>
            </a:r>
            <a:r>
              <a:rPr lang="en-US" sz="2400" b="1">
                <a:solidFill>
                  <a:srgbClr val="3E6682"/>
                </a:solidFill>
              </a:rPr>
              <a:t>provides long-term goals </a:t>
            </a:r>
            <a:r>
              <a:rPr lang="en-US" sz="2400">
                <a:solidFill>
                  <a:schemeClr val="accent2"/>
                </a:solidFill>
                <a:latin typeface="Arial" panose="020B0604020202020204" pitchFamily="34" charset="0"/>
                <a:cs typeface="Arial" panose="020B0604020202020204" pitchFamily="34" charset="0"/>
              </a:rPr>
              <a:t>and </a:t>
            </a:r>
            <a:r>
              <a:rPr lang="en-US" sz="2400" b="1">
                <a:solidFill>
                  <a:srgbClr val="3E6682"/>
                </a:solidFill>
              </a:rPr>
              <a:t>consistent management objectives</a:t>
            </a:r>
            <a:r>
              <a:rPr lang="en-US" sz="2400" b="1">
                <a:solidFill>
                  <a:srgbClr val="3E6682"/>
                </a:solidFill>
                <a:latin typeface="Arial" panose="020B0604020202020204" pitchFamily="34" charset="0"/>
                <a:cs typeface="Arial" panose="020B0604020202020204" pitchFamily="34" charset="0"/>
              </a:rPr>
              <a:t> </a:t>
            </a:r>
            <a:r>
              <a:rPr lang="en-US" sz="2400">
                <a:solidFill>
                  <a:schemeClr val="accent2"/>
                </a:solidFill>
                <a:latin typeface="Arial" panose="020B0604020202020204" pitchFamily="34" charset="0"/>
                <a:cs typeface="Arial" panose="020B0604020202020204" pitchFamily="34" charset="0"/>
              </a:rPr>
              <a:t>to </a:t>
            </a:r>
            <a:r>
              <a:rPr lang="en-US" sz="2400">
                <a:solidFill>
                  <a:schemeClr val="accent2"/>
                </a:solidFill>
              </a:rPr>
              <a:t>guide balanced management of resources and public recreation</a:t>
            </a:r>
          </a:p>
        </p:txBody>
      </p:sp>
    </p:spTree>
    <p:extLst>
      <p:ext uri="{BB962C8B-B14F-4D97-AF65-F5344CB8AC3E}">
        <p14:creationId xmlns:p14="http://schemas.microsoft.com/office/powerpoint/2010/main" val="2574072215"/>
      </p:ext>
    </p:extLst>
  </p:cSld>
  <p:clrMapOvr>
    <a:masterClrMapping/>
  </p:clrMapOvr>
  <mc:AlternateContent xmlns:mc="http://schemas.openxmlformats.org/markup-compatibility/2006">
    <mc:Choice xmlns:p14="http://schemas.microsoft.com/office/powerpoint/2010/main" Requires="p14">
      <p:transition spd="slow" p14:dur="2750" advClick="0" advTm="30000"/>
    </mc:Choice>
    <mc:Fallback>
      <p:transition spd="slow" advClick="0"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What is the revision process?</a:t>
            </a:r>
          </a:p>
        </p:txBody>
      </p:sp>
      <p:sp>
        <p:nvSpPr>
          <p:cNvPr id="7" name="Content Placeholder 6">
            <a:extLst>
              <a:ext uri="{FF2B5EF4-FFF2-40B4-BE49-F238E27FC236}">
                <a16:creationId xmlns:a16="http://schemas.microsoft.com/office/drawing/2014/main" id="{159BC268-D3AB-B5C9-27FE-EFAFEAADA0F6}"/>
              </a:ext>
            </a:extLst>
          </p:cNvPr>
          <p:cNvSpPr>
            <a:spLocks noGrp="1"/>
          </p:cNvSpPr>
          <p:nvPr>
            <p:ph sz="quarter" idx="16"/>
          </p:nvPr>
        </p:nvSpPr>
        <p:spPr>
          <a:xfrm>
            <a:off x="4699000" y="1028700"/>
            <a:ext cx="7225229" cy="5600700"/>
          </a:xfrm>
        </p:spPr>
        <p:txBody>
          <a:bodyPr/>
          <a:lstStyle/>
          <a:p>
            <a:pPr marL="0" indent="0">
              <a:spcAft>
                <a:spcPts val="1200"/>
              </a:spcAft>
              <a:buNone/>
            </a:pPr>
            <a:r>
              <a:rPr lang="en-US" sz="2400">
                <a:solidFill>
                  <a:schemeClr val="accent2"/>
                </a:solidFill>
              </a:rPr>
              <a:t>The process is a cover-to-cover </a:t>
            </a:r>
            <a:r>
              <a:rPr lang="en-US" sz="2400" b="1">
                <a:solidFill>
                  <a:srgbClr val="3E6682"/>
                </a:solidFill>
              </a:rPr>
              <a:t>review and revision of the entire plan</a:t>
            </a:r>
            <a:r>
              <a:rPr lang="en-US" sz="2400" b="1">
                <a:solidFill>
                  <a:schemeClr val="accent2"/>
                </a:solidFill>
              </a:rPr>
              <a:t> </a:t>
            </a:r>
            <a:r>
              <a:rPr lang="en-US" sz="2400">
                <a:solidFill>
                  <a:schemeClr val="accent2"/>
                </a:solidFill>
              </a:rPr>
              <a:t>and is accomplished by:</a:t>
            </a:r>
          </a:p>
          <a:p>
            <a:pPr lvl="1">
              <a:spcAft>
                <a:spcPts val="1200"/>
              </a:spcAft>
              <a:buFont typeface="Arial" panose="020B0604020202020204" pitchFamily="34" charset="0"/>
              <a:buChar char="•"/>
            </a:pPr>
            <a:r>
              <a:rPr lang="en-US" sz="2400" b="1">
                <a:solidFill>
                  <a:srgbClr val="3E6682"/>
                </a:solidFill>
              </a:rPr>
              <a:t>A team of Corps employees </a:t>
            </a:r>
            <a:r>
              <a:rPr lang="en-US" sz="2400">
                <a:solidFill>
                  <a:schemeClr val="accent2"/>
                </a:solidFill>
              </a:rPr>
              <a:t>including Operations, Real Estate, Master Planning, and Environmental Compliance subject matter experts</a:t>
            </a:r>
          </a:p>
          <a:p>
            <a:pPr lvl="1">
              <a:spcAft>
                <a:spcPts val="1200"/>
              </a:spcAft>
              <a:buFont typeface="Arial" panose="020B0604020202020204" pitchFamily="34" charset="0"/>
              <a:buChar char="•"/>
            </a:pPr>
            <a:r>
              <a:rPr lang="en-US" sz="2400" b="1">
                <a:solidFill>
                  <a:srgbClr val="3E6682"/>
                </a:solidFill>
              </a:rPr>
              <a:t>Receive input from </a:t>
            </a:r>
            <a:r>
              <a:rPr lang="en-US" sz="2400">
                <a:solidFill>
                  <a:schemeClr val="accent2"/>
                </a:solidFill>
              </a:rPr>
              <a:t>and</a:t>
            </a:r>
            <a:r>
              <a:rPr lang="en-US" sz="2400" b="1">
                <a:solidFill>
                  <a:schemeClr val="accent2"/>
                </a:solidFill>
              </a:rPr>
              <a:t> </a:t>
            </a:r>
            <a:r>
              <a:rPr lang="en-US" sz="2400" b="1">
                <a:solidFill>
                  <a:srgbClr val="3E6682"/>
                </a:solidFill>
              </a:rPr>
              <a:t>collaboration with </a:t>
            </a:r>
            <a:r>
              <a:rPr lang="en-US" sz="2400">
                <a:solidFill>
                  <a:schemeClr val="accent2"/>
                </a:solidFill>
              </a:rPr>
              <a:t>partners, neighbors, stakeholders, elected officials, resource agencies, and the public</a:t>
            </a:r>
          </a:p>
          <a:p>
            <a:pPr lvl="1">
              <a:spcAft>
                <a:spcPts val="1200"/>
              </a:spcAft>
              <a:buFont typeface="Arial" panose="020B0604020202020204" pitchFamily="34" charset="0"/>
              <a:buChar char="•"/>
            </a:pPr>
            <a:r>
              <a:rPr lang="en-US" sz="2400">
                <a:solidFill>
                  <a:schemeClr val="accent2"/>
                </a:solidFill>
              </a:rPr>
              <a:t>A thorough review and update of </a:t>
            </a:r>
            <a:r>
              <a:rPr lang="en-US" sz="2400" b="1">
                <a:solidFill>
                  <a:srgbClr val="3E6682"/>
                </a:solidFill>
              </a:rPr>
              <a:t>land and water surface classifications</a:t>
            </a:r>
          </a:p>
          <a:p>
            <a:pPr lvl="1">
              <a:spcAft>
                <a:spcPts val="1200"/>
              </a:spcAft>
              <a:buFont typeface="Arial" panose="020B0604020202020204" pitchFamily="34" charset="0"/>
              <a:buChar char="•"/>
            </a:pPr>
            <a:r>
              <a:rPr lang="en-US" sz="2400">
                <a:solidFill>
                  <a:schemeClr val="accent2"/>
                </a:solidFill>
              </a:rPr>
              <a:t>Developing appropriate </a:t>
            </a:r>
            <a:r>
              <a:rPr lang="en-US" sz="2400" b="1">
                <a:solidFill>
                  <a:srgbClr val="3E6682"/>
                </a:solidFill>
              </a:rPr>
              <a:t>NEPA compliance </a:t>
            </a:r>
            <a:r>
              <a:rPr lang="en-US" sz="2400">
                <a:solidFill>
                  <a:schemeClr val="accent2"/>
                </a:solidFill>
              </a:rPr>
              <a:t>documents</a:t>
            </a:r>
          </a:p>
          <a:p>
            <a:endParaRPr lang="en-US" sz="2400">
              <a:solidFill>
                <a:schemeClr val="accent2"/>
              </a:solidFill>
            </a:endParaRPr>
          </a:p>
          <a:p>
            <a:endParaRPr lang="en-US" sz="2400">
              <a:solidFill>
                <a:schemeClr val="accent2"/>
              </a:solidFill>
            </a:endParaRPr>
          </a:p>
          <a:p>
            <a:endParaRPr lang="en-US" sz="2400">
              <a:solidFill>
                <a:schemeClr val="accent2"/>
              </a:solidFill>
            </a:endParaRPr>
          </a:p>
          <a:p>
            <a:endParaRPr lang="en-US" sz="2400">
              <a:solidFill>
                <a:schemeClr val="accent2"/>
              </a:solidFill>
            </a:endParaRPr>
          </a:p>
          <a:p>
            <a:endParaRPr lang="en-US" sz="2400">
              <a:solidFill>
                <a:schemeClr val="accent2"/>
              </a:solidFill>
            </a:endParaRPr>
          </a:p>
          <a:p>
            <a:endParaRPr lang="en-US" sz="2400">
              <a:solidFill>
                <a:schemeClr val="accent2"/>
              </a:solidFill>
            </a:endParaRPr>
          </a:p>
          <a:p>
            <a:endParaRPr lang="en-US" sz="2400">
              <a:solidFill>
                <a:schemeClr val="accent2"/>
              </a:solidFill>
            </a:endParaRPr>
          </a:p>
          <a:p>
            <a:endParaRPr lang="en-US" sz="2400">
              <a:solidFill>
                <a:schemeClr val="accent2"/>
              </a:solidFill>
            </a:endParaRPr>
          </a:p>
          <a:p>
            <a:pPr>
              <a:buNone/>
            </a:pPr>
            <a:endParaRPr lang="en-US" sz="2400">
              <a:solidFill>
                <a:schemeClr val="accent2"/>
              </a:solidFill>
            </a:endParaRPr>
          </a:p>
          <a:p>
            <a:endParaRPr lang="en-US" sz="2400">
              <a:solidFill>
                <a:schemeClr val="accent2"/>
              </a:solidFill>
            </a:endParaRPr>
          </a:p>
        </p:txBody>
      </p:sp>
      <p:pic>
        <p:nvPicPr>
          <p:cNvPr id="4" name="Picture 3" descr="A picture containing tree, outdoor, water, nature&#10;&#10;Description automatically generated">
            <a:extLst>
              <a:ext uri="{FF2B5EF4-FFF2-40B4-BE49-F238E27FC236}">
                <a16:creationId xmlns:a16="http://schemas.microsoft.com/office/drawing/2014/main" id="{1B0DDAEF-C4A8-27F7-11FE-1EAC05430A4F}"/>
              </a:ext>
            </a:extLst>
          </p:cNvPr>
          <p:cNvPicPr>
            <a:picLocks noChangeAspect="1"/>
          </p:cNvPicPr>
          <p:nvPr/>
        </p:nvPicPr>
        <p:blipFill rotWithShape="1">
          <a:blip r:embed="rId3"/>
          <a:srcRect l="10278" t="5926" b="18332"/>
          <a:stretch/>
        </p:blipFill>
        <p:spPr>
          <a:xfrm>
            <a:off x="275962" y="1231900"/>
            <a:ext cx="4102100" cy="519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1743883"/>
      </p:ext>
    </p:extLst>
  </p:cSld>
  <p:clrMapOvr>
    <a:masterClrMapping/>
  </p:clrMapOvr>
  <mc:AlternateContent xmlns:mc="http://schemas.openxmlformats.org/markup-compatibility/2006">
    <mc:Choice xmlns:p14="http://schemas.microsoft.com/office/powerpoint/2010/main" Requires="p14">
      <p:transition spd="slow" p14:dur="2750" advClick="0" advTm="30000"/>
    </mc:Choice>
    <mc:Fallback>
      <p:transition spd="slow"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Where are we in the Revision process?</a:t>
            </a:r>
          </a:p>
        </p:txBody>
      </p:sp>
      <p:sp>
        <p:nvSpPr>
          <p:cNvPr id="8" name="Rectangle 7">
            <a:extLst>
              <a:ext uri="{FF2B5EF4-FFF2-40B4-BE49-F238E27FC236}">
                <a16:creationId xmlns:a16="http://schemas.microsoft.com/office/drawing/2014/main" id="{1440B5E4-4F53-3133-E64C-EB3D21159850}"/>
              </a:ext>
              <a:ext uri="{C183D7F6-B498-43B3-948B-1728B52AA6E4}">
                <adec:decorative xmlns:adec="http://schemas.microsoft.com/office/drawing/2017/decorative" val="1"/>
              </a:ext>
            </a:extLst>
          </p:cNvPr>
          <p:cNvSpPr/>
          <p:nvPr/>
        </p:nvSpPr>
        <p:spPr>
          <a:xfrm>
            <a:off x="7330440" y="5440680"/>
            <a:ext cx="3032760" cy="10820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descr="Star denotes where we are today">
            <a:extLst>
              <a:ext uri="{FF2B5EF4-FFF2-40B4-BE49-F238E27FC236}">
                <a16:creationId xmlns:a16="http://schemas.microsoft.com/office/drawing/2014/main" id="{DD15B7E6-4906-42E9-E430-4F083AC8ED35}"/>
              </a:ext>
            </a:extLst>
          </p:cNvPr>
          <p:cNvGrpSpPr/>
          <p:nvPr/>
        </p:nvGrpSpPr>
        <p:grpSpPr>
          <a:xfrm>
            <a:off x="7655402" y="6051461"/>
            <a:ext cx="2367595" cy="381000"/>
            <a:chOff x="4024086" y="5711598"/>
            <a:chExt cx="2367595" cy="381000"/>
          </a:xfrm>
        </p:grpSpPr>
        <p:sp>
          <p:nvSpPr>
            <p:cNvPr id="10" name="5-Point Star 21">
              <a:extLst>
                <a:ext uri="{FF2B5EF4-FFF2-40B4-BE49-F238E27FC236}">
                  <a16:creationId xmlns:a16="http://schemas.microsoft.com/office/drawing/2014/main" id="{69EE5F13-67CB-D3D4-48C2-B36D99E1623D}"/>
                </a:ext>
              </a:extLst>
            </p:cNvPr>
            <p:cNvSpPr/>
            <p:nvPr/>
          </p:nvSpPr>
          <p:spPr>
            <a:xfrm>
              <a:off x="4024086" y="5711598"/>
              <a:ext cx="381000" cy="381000"/>
            </a:xfrm>
            <a:prstGeom prst="star5">
              <a:avLst/>
            </a:prstGeom>
            <a:solidFill>
              <a:srgbClr val="FFFF00"/>
            </a:soli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6C82DF40-4D8D-8653-BE4D-0D5CE8A6AB3C}"/>
                </a:ext>
              </a:extLst>
            </p:cNvPr>
            <p:cNvSpPr txBox="1"/>
            <p:nvPr/>
          </p:nvSpPr>
          <p:spPr>
            <a:xfrm>
              <a:off x="4481286" y="5732821"/>
              <a:ext cx="1910395" cy="338554"/>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cs typeface="Calibri" pitchFamily="34" charset="0"/>
                </a:rPr>
                <a:t>Where we are today</a:t>
              </a:r>
            </a:p>
          </p:txBody>
        </p:sp>
      </p:grpSp>
      <p:grpSp>
        <p:nvGrpSpPr>
          <p:cNvPr id="12" name="Group 11" descr="Timeline of the master planning revision process with three phases. ">
            <a:extLst>
              <a:ext uri="{FF2B5EF4-FFF2-40B4-BE49-F238E27FC236}">
                <a16:creationId xmlns:a16="http://schemas.microsoft.com/office/drawing/2014/main" id="{076B3E99-9930-DBBA-D023-5B3C1FDF9D04}"/>
              </a:ext>
            </a:extLst>
          </p:cNvPr>
          <p:cNvGrpSpPr/>
          <p:nvPr/>
        </p:nvGrpSpPr>
        <p:grpSpPr>
          <a:xfrm>
            <a:off x="1981199" y="1470728"/>
            <a:ext cx="8229601" cy="4454955"/>
            <a:chOff x="457199" y="1425008"/>
            <a:chExt cx="8229601" cy="4454955"/>
          </a:xfrm>
          <a:effectLst>
            <a:outerShdw blurRad="50800" dist="38100" dir="2700000" algn="tl" rotWithShape="0">
              <a:prstClr val="black">
                <a:alpha val="40000"/>
              </a:prstClr>
            </a:outerShdw>
          </a:effectLst>
        </p:grpSpPr>
        <p:sp>
          <p:nvSpPr>
            <p:cNvPr id="14" name="Rounded Rectangle 6">
              <a:extLst>
                <a:ext uri="{FF2B5EF4-FFF2-40B4-BE49-F238E27FC236}">
                  <a16:creationId xmlns:a16="http://schemas.microsoft.com/office/drawing/2014/main" id="{9AF0E6AD-D0A3-B0A7-FC41-598C17D3D12E}"/>
                </a:ext>
              </a:extLst>
            </p:cNvPr>
            <p:cNvSpPr/>
            <p:nvPr/>
          </p:nvSpPr>
          <p:spPr>
            <a:xfrm>
              <a:off x="457200" y="4487838"/>
              <a:ext cx="7162800" cy="1392125"/>
            </a:xfrm>
            <a:prstGeom prst="roundRect">
              <a:avLst/>
            </a:prstGeom>
            <a:solidFill>
              <a:srgbClr val="7EA6C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5" name="Rounded Rectangle 7">
              <a:extLst>
                <a:ext uri="{FF2B5EF4-FFF2-40B4-BE49-F238E27FC236}">
                  <a16:creationId xmlns:a16="http://schemas.microsoft.com/office/drawing/2014/main" id="{96396D3D-A5CC-C386-435A-85FBA7A7F8D4}"/>
                </a:ext>
              </a:extLst>
            </p:cNvPr>
            <p:cNvSpPr/>
            <p:nvPr/>
          </p:nvSpPr>
          <p:spPr>
            <a:xfrm>
              <a:off x="457200" y="2939483"/>
              <a:ext cx="8229600" cy="1365226"/>
            </a:xfrm>
            <a:prstGeom prst="roundRect">
              <a:avLst/>
            </a:prstGeom>
            <a:solidFill>
              <a:srgbClr val="A9C3D6"/>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 name="Rounded Rectangle 8">
              <a:extLst>
                <a:ext uri="{FF2B5EF4-FFF2-40B4-BE49-F238E27FC236}">
                  <a16:creationId xmlns:a16="http://schemas.microsoft.com/office/drawing/2014/main" id="{8211197E-5A7E-D013-8D13-DC4C24F97BFC}"/>
                </a:ext>
              </a:extLst>
            </p:cNvPr>
            <p:cNvSpPr/>
            <p:nvPr/>
          </p:nvSpPr>
          <p:spPr>
            <a:xfrm>
              <a:off x="457200" y="1425008"/>
              <a:ext cx="7010399" cy="1331346"/>
            </a:xfrm>
            <a:prstGeom prst="roundRect">
              <a:avLst/>
            </a:prstGeom>
            <a:solidFill>
              <a:srgbClr val="D4E1EA"/>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B2C3E39D-9FE5-F27D-0567-51DB2DF23BD1}"/>
                </a:ext>
              </a:extLst>
            </p:cNvPr>
            <p:cNvSpPr/>
            <p:nvPr/>
          </p:nvSpPr>
          <p:spPr>
            <a:xfrm>
              <a:off x="1622401" y="1531938"/>
              <a:ext cx="2086000" cy="1066800"/>
            </a:xfrm>
            <a:prstGeom prst="rect">
              <a:avLst/>
            </a:prstGeom>
            <a:solidFill>
              <a:schemeClr val="tx2">
                <a:lumMod val="95000"/>
              </a:schemeClr>
            </a:solidFill>
            <a:ln w="9525" cap="flat" cmpd="sng" algn="ctr">
              <a:solidFill>
                <a:schemeClr val="accent4">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lumMod val="95000"/>
                      <a:lumOff val="5000"/>
                    </a:srgbClr>
                  </a:solidFill>
                  <a:effectLst/>
                  <a:uLnTx/>
                  <a:uFillTx/>
                  <a:latin typeface="Arial"/>
                  <a:ea typeface="+mn-ea"/>
                  <a:cs typeface="+mn-cs"/>
                </a:rPr>
                <a:t>Project Initiation/Data Collection</a:t>
              </a:r>
            </a:p>
          </p:txBody>
        </p:sp>
        <p:sp>
          <p:nvSpPr>
            <p:cNvPr id="18" name="Rectangle 17">
              <a:extLst>
                <a:ext uri="{FF2B5EF4-FFF2-40B4-BE49-F238E27FC236}">
                  <a16:creationId xmlns:a16="http://schemas.microsoft.com/office/drawing/2014/main" id="{C75337B3-CB71-3ADE-1057-170F0B2B6C22}"/>
                </a:ext>
              </a:extLst>
            </p:cNvPr>
            <p:cNvSpPr/>
            <p:nvPr/>
          </p:nvSpPr>
          <p:spPr>
            <a:xfrm>
              <a:off x="4026783" y="1539308"/>
              <a:ext cx="2819400" cy="1066800"/>
            </a:xfrm>
            <a:prstGeom prst="rect">
              <a:avLst/>
            </a:prstGeom>
            <a:solidFill>
              <a:schemeClr val="tx2">
                <a:lumMod val="95000"/>
              </a:schemeClr>
            </a:solidFill>
            <a:ln w="9525" cap="flat" cmpd="sng" algn="ctr">
              <a:solidFill>
                <a:schemeClr val="accent4">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lumMod val="95000"/>
                      <a:lumOff val="5000"/>
                    </a:srgbClr>
                  </a:solidFill>
                  <a:effectLst/>
                  <a:uLnTx/>
                  <a:uFillTx/>
                  <a:latin typeface="Arial"/>
                  <a:ea typeface="+mn-ea"/>
                  <a:cs typeface="+mn-cs"/>
                </a:rPr>
                <a:t>Agency/Public Scoping Notification &amp; Comment Period (30 days)</a:t>
              </a: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E6F24C9C-0090-3D36-384C-04EC2EB48C74}"/>
                </a:ext>
              </a:extLst>
            </p:cNvPr>
            <p:cNvSpPr/>
            <p:nvPr/>
          </p:nvSpPr>
          <p:spPr>
            <a:xfrm>
              <a:off x="1622401" y="3034393"/>
              <a:ext cx="3048000" cy="1150938"/>
            </a:xfrm>
            <a:prstGeom prst="rect">
              <a:avLst/>
            </a:prstGeom>
            <a:solidFill>
              <a:schemeClr val="tx2">
                <a:lumMod val="95000"/>
              </a:schemeClr>
            </a:solidFill>
            <a:ln w="9525" cap="flat" cmpd="sng" algn="ctr">
              <a:solidFill>
                <a:schemeClr val="accent4">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lumMod val="95000"/>
                      <a:lumOff val="5000"/>
                    </a:srgbClr>
                  </a:solidFill>
                  <a:effectLst/>
                  <a:uLnTx/>
                  <a:uFillTx/>
                  <a:latin typeface="Arial"/>
                  <a:ea typeface="+mn-ea"/>
                  <a:cs typeface="+mn-cs"/>
                </a:rPr>
                <a:t>Development of Draft </a:t>
              </a:r>
              <a:br>
                <a:rPr kumimoji="0" lang="en-US" sz="1800" b="1" i="0" u="none" strike="noStrike" kern="0" cap="none" spc="0" normalizeH="0" baseline="0" noProof="0">
                  <a:ln>
                    <a:noFill/>
                  </a:ln>
                  <a:solidFill>
                    <a:srgbClr val="000000">
                      <a:lumMod val="95000"/>
                      <a:lumOff val="5000"/>
                    </a:srgbClr>
                  </a:solidFill>
                  <a:effectLst/>
                  <a:uLnTx/>
                  <a:uFillTx/>
                  <a:latin typeface="Arial"/>
                  <a:ea typeface="+mn-ea"/>
                  <a:cs typeface="+mn-cs"/>
                </a:rPr>
              </a:br>
              <a:r>
                <a:rPr kumimoji="0" lang="en-US" sz="1800" b="1" i="0" u="none" strike="noStrike" kern="0" cap="none" spc="0" normalizeH="0" baseline="0" noProof="0">
                  <a:ln>
                    <a:noFill/>
                  </a:ln>
                  <a:solidFill>
                    <a:srgbClr val="000000">
                      <a:lumMod val="95000"/>
                      <a:lumOff val="5000"/>
                    </a:srgbClr>
                  </a:solidFill>
                  <a:effectLst/>
                  <a:uLnTx/>
                  <a:uFillTx/>
                  <a:latin typeface="Arial"/>
                  <a:ea typeface="+mn-ea"/>
                  <a:cs typeface="+mn-cs"/>
                </a:rPr>
                <a:t>MP Report and EA</a:t>
              </a:r>
            </a:p>
          </p:txBody>
        </p:sp>
        <p:sp>
          <p:nvSpPr>
            <p:cNvPr id="20" name="Rectangle 19">
              <a:extLst>
                <a:ext uri="{FF2B5EF4-FFF2-40B4-BE49-F238E27FC236}">
                  <a16:creationId xmlns:a16="http://schemas.microsoft.com/office/drawing/2014/main" id="{87A26977-9EDA-7397-1BCC-57291830FEEF}"/>
                </a:ext>
              </a:extLst>
            </p:cNvPr>
            <p:cNvSpPr/>
            <p:nvPr/>
          </p:nvSpPr>
          <p:spPr>
            <a:xfrm>
              <a:off x="5068182" y="3034392"/>
              <a:ext cx="3237617" cy="1150939"/>
            </a:xfrm>
            <a:prstGeom prst="rect">
              <a:avLst/>
            </a:prstGeom>
            <a:solidFill>
              <a:schemeClr val="tx2">
                <a:lumMod val="95000"/>
              </a:schemeClr>
            </a:solidFill>
            <a:ln w="9525" cap="flat" cmpd="sng" algn="ctr">
              <a:solidFill>
                <a:schemeClr val="accent4">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lumMod val="95000"/>
                      <a:lumOff val="5000"/>
                    </a:srgbClr>
                  </a:solidFill>
                  <a:effectLst/>
                  <a:uLnTx/>
                  <a:uFillTx/>
                  <a:latin typeface="Arial"/>
                  <a:ea typeface="+mn-ea"/>
                  <a:cs typeface="+mn-cs"/>
                </a:rPr>
                <a:t>Agency/Public Draft Document Notification &amp; Comment Period (30 days)</a:t>
              </a:r>
            </a:p>
          </p:txBody>
        </p:sp>
        <p:sp>
          <p:nvSpPr>
            <p:cNvPr id="21" name="Rectangle 20">
              <a:extLst>
                <a:ext uri="{FF2B5EF4-FFF2-40B4-BE49-F238E27FC236}">
                  <a16:creationId xmlns:a16="http://schemas.microsoft.com/office/drawing/2014/main" id="{19D505FC-3F19-8AF5-53FE-D696EF0B69A5}"/>
                </a:ext>
              </a:extLst>
            </p:cNvPr>
            <p:cNvSpPr/>
            <p:nvPr/>
          </p:nvSpPr>
          <p:spPr>
            <a:xfrm>
              <a:off x="1622400" y="4613616"/>
              <a:ext cx="2492399" cy="1143000"/>
            </a:xfrm>
            <a:prstGeom prst="rect">
              <a:avLst/>
            </a:prstGeom>
            <a:solidFill>
              <a:schemeClr val="tx2">
                <a:lumMod val="95000"/>
              </a:schemeClr>
            </a:solidFill>
            <a:ln w="9525" cap="flat" cmpd="sng" algn="ctr">
              <a:solidFill>
                <a:schemeClr val="accent4">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lumMod val="95000"/>
                      <a:lumOff val="5000"/>
                    </a:srgbClr>
                  </a:solidFill>
                  <a:effectLst/>
                  <a:uLnTx/>
                  <a:uFillTx/>
                  <a:latin typeface="Arial"/>
                  <a:ea typeface="+mn-ea"/>
                  <a:cs typeface="+mn-cs"/>
                </a:rPr>
                <a:t>Development of Final MP Report and EA</a:t>
              </a:r>
            </a:p>
          </p:txBody>
        </p:sp>
        <p:sp>
          <p:nvSpPr>
            <p:cNvPr id="22" name="Rectangle 21">
              <a:extLst>
                <a:ext uri="{FF2B5EF4-FFF2-40B4-BE49-F238E27FC236}">
                  <a16:creationId xmlns:a16="http://schemas.microsoft.com/office/drawing/2014/main" id="{6D4E79F0-072D-B58F-7C1A-04B9003E0E57}"/>
                </a:ext>
              </a:extLst>
            </p:cNvPr>
            <p:cNvSpPr/>
            <p:nvPr/>
          </p:nvSpPr>
          <p:spPr>
            <a:xfrm>
              <a:off x="4670401" y="4613616"/>
              <a:ext cx="2644799" cy="1143000"/>
            </a:xfrm>
            <a:prstGeom prst="rect">
              <a:avLst/>
            </a:prstGeom>
            <a:solidFill>
              <a:srgbClr val="3E6682"/>
            </a:solidFill>
            <a:ln w="9525"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chemeClr val="tx2"/>
                  </a:solidFill>
                  <a:effectLst/>
                  <a:uLnTx/>
                  <a:uFillTx/>
                  <a:latin typeface="Arial"/>
                  <a:ea typeface="+mn-ea"/>
                  <a:cs typeface="+mn-cs"/>
                </a:rPr>
                <a:t>Publish Final MP Report and EA</a:t>
              </a:r>
            </a:p>
          </p:txBody>
        </p:sp>
        <p:cxnSp>
          <p:nvCxnSpPr>
            <p:cNvPr id="23" name="Elbow Connector 13">
              <a:extLst>
                <a:ext uri="{FF2B5EF4-FFF2-40B4-BE49-F238E27FC236}">
                  <a16:creationId xmlns:a16="http://schemas.microsoft.com/office/drawing/2014/main" id="{4075B723-904F-07F5-AC7A-5D2F1247EAF6}"/>
                </a:ext>
              </a:extLst>
            </p:cNvPr>
            <p:cNvCxnSpPr>
              <a:stCxn id="19" idx="3"/>
              <a:endCxn id="20" idx="1"/>
            </p:cNvCxnSpPr>
            <p:nvPr/>
          </p:nvCxnSpPr>
          <p:spPr>
            <a:xfrm>
              <a:off x="4670401" y="3609862"/>
              <a:ext cx="397781" cy="0"/>
            </a:xfrm>
            <a:prstGeom prst="straightConnector1">
              <a:avLst/>
            </a:prstGeom>
            <a:noFill/>
            <a:ln w="38100" cap="flat" cmpd="sng" algn="ctr">
              <a:solidFill>
                <a:srgbClr val="000000"/>
              </a:solidFill>
              <a:prstDash val="solid"/>
              <a:tailEnd type="arrow"/>
            </a:ln>
            <a:effectLst/>
          </p:spPr>
        </p:cxnSp>
        <p:cxnSp>
          <p:nvCxnSpPr>
            <p:cNvPr id="24" name="Straight Arrow Connector 23">
              <a:extLst>
                <a:ext uri="{FF2B5EF4-FFF2-40B4-BE49-F238E27FC236}">
                  <a16:creationId xmlns:a16="http://schemas.microsoft.com/office/drawing/2014/main" id="{990BE767-4694-138E-224F-400946CF75F9}"/>
                </a:ext>
              </a:extLst>
            </p:cNvPr>
            <p:cNvCxnSpPr>
              <a:stCxn id="17" idx="3"/>
              <a:endCxn id="18" idx="1"/>
            </p:cNvCxnSpPr>
            <p:nvPr/>
          </p:nvCxnSpPr>
          <p:spPr>
            <a:xfrm>
              <a:off x="3708401" y="2065338"/>
              <a:ext cx="318382" cy="7370"/>
            </a:xfrm>
            <a:prstGeom prst="straightConnector1">
              <a:avLst/>
            </a:prstGeom>
            <a:noFill/>
            <a:ln w="38100" cap="flat" cmpd="sng" algn="ctr">
              <a:solidFill>
                <a:srgbClr val="000000"/>
              </a:solidFill>
              <a:prstDash val="solid"/>
              <a:tailEnd type="arrow"/>
            </a:ln>
            <a:effectLst/>
          </p:spPr>
        </p:cxnSp>
        <p:cxnSp>
          <p:nvCxnSpPr>
            <p:cNvPr id="25" name="Straight Arrow Connector 16">
              <a:extLst>
                <a:ext uri="{FF2B5EF4-FFF2-40B4-BE49-F238E27FC236}">
                  <a16:creationId xmlns:a16="http://schemas.microsoft.com/office/drawing/2014/main" id="{71C9DD24-3ECF-5AE3-F184-BC842D031F7F}"/>
                </a:ext>
              </a:extLst>
            </p:cNvPr>
            <p:cNvCxnSpPr>
              <a:stCxn id="18" idx="3"/>
              <a:endCxn id="19" idx="1"/>
            </p:cNvCxnSpPr>
            <p:nvPr/>
          </p:nvCxnSpPr>
          <p:spPr>
            <a:xfrm flipH="1">
              <a:off x="1622401" y="2072708"/>
              <a:ext cx="5223782" cy="1537154"/>
            </a:xfrm>
            <a:prstGeom prst="bentConnector5">
              <a:avLst>
                <a:gd name="adj1" fmla="val -4376"/>
                <a:gd name="adj2" fmla="val 48632"/>
                <a:gd name="adj3" fmla="val 104376"/>
              </a:avLst>
            </a:prstGeom>
            <a:noFill/>
            <a:ln w="38100" cap="flat" cmpd="sng" algn="ctr">
              <a:solidFill>
                <a:srgbClr val="000000"/>
              </a:solidFill>
              <a:prstDash val="solid"/>
              <a:tailEnd type="arrow"/>
            </a:ln>
            <a:effectLst/>
          </p:spPr>
        </p:cxnSp>
        <p:cxnSp>
          <p:nvCxnSpPr>
            <p:cNvPr id="26" name="Straight Arrow Connector 17">
              <a:extLst>
                <a:ext uri="{FF2B5EF4-FFF2-40B4-BE49-F238E27FC236}">
                  <a16:creationId xmlns:a16="http://schemas.microsoft.com/office/drawing/2014/main" id="{2068E820-FE56-223E-2FD1-8F1029A40322}"/>
                </a:ext>
              </a:extLst>
            </p:cNvPr>
            <p:cNvCxnSpPr>
              <a:stCxn id="20" idx="3"/>
              <a:endCxn id="21" idx="1"/>
            </p:cNvCxnSpPr>
            <p:nvPr/>
          </p:nvCxnSpPr>
          <p:spPr>
            <a:xfrm flipH="1">
              <a:off x="1622400" y="3609862"/>
              <a:ext cx="6683399" cy="1575254"/>
            </a:xfrm>
            <a:prstGeom prst="bentConnector5">
              <a:avLst>
                <a:gd name="adj1" fmla="val -3420"/>
                <a:gd name="adj2" fmla="val 50126"/>
                <a:gd name="adj3" fmla="val 103420"/>
              </a:avLst>
            </a:prstGeom>
            <a:noFill/>
            <a:ln w="38100" cap="flat" cmpd="sng" algn="ctr">
              <a:solidFill>
                <a:srgbClr val="000000"/>
              </a:solidFill>
              <a:prstDash val="solid"/>
              <a:tailEnd type="arrow"/>
            </a:ln>
            <a:effectLst/>
          </p:spPr>
        </p:cxnSp>
        <p:cxnSp>
          <p:nvCxnSpPr>
            <p:cNvPr id="27" name="Straight Arrow Connector 26">
              <a:extLst>
                <a:ext uri="{FF2B5EF4-FFF2-40B4-BE49-F238E27FC236}">
                  <a16:creationId xmlns:a16="http://schemas.microsoft.com/office/drawing/2014/main" id="{13BD748B-D4E2-99FF-6E48-B854D0CEA45C}"/>
                </a:ext>
              </a:extLst>
            </p:cNvPr>
            <p:cNvCxnSpPr>
              <a:stCxn id="21" idx="3"/>
              <a:endCxn id="22" idx="1"/>
            </p:cNvCxnSpPr>
            <p:nvPr/>
          </p:nvCxnSpPr>
          <p:spPr>
            <a:xfrm>
              <a:off x="4114799" y="5185116"/>
              <a:ext cx="555602" cy="0"/>
            </a:xfrm>
            <a:prstGeom prst="straightConnector1">
              <a:avLst/>
            </a:prstGeom>
            <a:noFill/>
            <a:ln w="38100" cap="flat" cmpd="sng" algn="ctr">
              <a:solidFill>
                <a:srgbClr val="000000"/>
              </a:solidFill>
              <a:prstDash val="solid"/>
              <a:tailEnd type="arrow"/>
            </a:ln>
            <a:effectLst/>
          </p:spPr>
        </p:cxnSp>
        <p:sp>
          <p:nvSpPr>
            <p:cNvPr id="28" name="TextBox 27">
              <a:extLst>
                <a:ext uri="{FF2B5EF4-FFF2-40B4-BE49-F238E27FC236}">
                  <a16:creationId xmlns:a16="http://schemas.microsoft.com/office/drawing/2014/main" id="{AFFB452F-FA3E-2C67-F4F5-A00A286155B8}"/>
                </a:ext>
              </a:extLst>
            </p:cNvPr>
            <p:cNvSpPr txBox="1"/>
            <p:nvPr/>
          </p:nvSpPr>
          <p:spPr>
            <a:xfrm>
              <a:off x="457200" y="2020669"/>
              <a:ext cx="1277711" cy="646331"/>
            </a:xfrm>
            <a:prstGeom prst="rect">
              <a:avLst/>
            </a:prstGeom>
            <a:noFill/>
          </p:spPr>
          <p:txBody>
            <a:bodyPr wrap="square" rtlCol="0">
              <a:spAutoFit/>
            </a:bodyPr>
            <a:lstStyle/>
            <a:p>
              <a:pPr fontAlgn="base">
                <a:spcBef>
                  <a:spcPct val="0"/>
                </a:spcBef>
                <a:spcAft>
                  <a:spcPct val="0"/>
                </a:spcAft>
              </a:pPr>
              <a:r>
                <a:rPr lang="en-US" b="1">
                  <a:solidFill>
                    <a:srgbClr val="000000"/>
                  </a:solidFill>
                  <a:latin typeface="Arial"/>
                </a:rPr>
                <a:t>PHASE 1</a:t>
              </a:r>
            </a:p>
            <a:p>
              <a:pPr fontAlgn="base">
                <a:spcBef>
                  <a:spcPct val="0"/>
                </a:spcBef>
                <a:spcAft>
                  <a:spcPct val="0"/>
                </a:spcAft>
              </a:pPr>
              <a:r>
                <a:rPr lang="en-US" b="1">
                  <a:solidFill>
                    <a:srgbClr val="000000"/>
                  </a:solidFill>
                  <a:latin typeface="Arial"/>
                </a:rPr>
                <a:t>SCOPING</a:t>
              </a:r>
            </a:p>
          </p:txBody>
        </p:sp>
        <p:sp>
          <p:nvSpPr>
            <p:cNvPr id="29" name="TextBox 28">
              <a:extLst>
                <a:ext uri="{FF2B5EF4-FFF2-40B4-BE49-F238E27FC236}">
                  <a16:creationId xmlns:a16="http://schemas.microsoft.com/office/drawing/2014/main" id="{4C29DB18-6697-0C33-717C-1395948A2C85}"/>
                </a:ext>
              </a:extLst>
            </p:cNvPr>
            <p:cNvSpPr txBox="1"/>
            <p:nvPr/>
          </p:nvSpPr>
          <p:spPr>
            <a:xfrm>
              <a:off x="457199" y="3620963"/>
              <a:ext cx="1180167" cy="646331"/>
            </a:xfrm>
            <a:prstGeom prst="rect">
              <a:avLst/>
            </a:prstGeom>
            <a:noFill/>
          </p:spPr>
          <p:txBody>
            <a:bodyPr wrap="square" rtlCol="0">
              <a:spAutoFit/>
            </a:bodyPr>
            <a:lstStyle/>
            <a:p>
              <a:pPr fontAlgn="base">
                <a:spcBef>
                  <a:spcPct val="0"/>
                </a:spcBef>
                <a:spcAft>
                  <a:spcPct val="0"/>
                </a:spcAft>
              </a:pPr>
              <a:r>
                <a:rPr lang="en-US" b="1">
                  <a:solidFill>
                    <a:srgbClr val="000000"/>
                  </a:solidFill>
                  <a:latin typeface="Arial"/>
                </a:rPr>
                <a:t>PHASE 2</a:t>
              </a:r>
            </a:p>
            <a:p>
              <a:pPr fontAlgn="base">
                <a:spcBef>
                  <a:spcPct val="0"/>
                </a:spcBef>
                <a:spcAft>
                  <a:spcPct val="0"/>
                </a:spcAft>
              </a:pPr>
              <a:r>
                <a:rPr lang="en-US" b="1">
                  <a:solidFill>
                    <a:srgbClr val="000000"/>
                  </a:solidFill>
                  <a:latin typeface="Arial"/>
                </a:rPr>
                <a:t>DRAFT</a:t>
              </a:r>
            </a:p>
          </p:txBody>
        </p:sp>
        <p:sp>
          <p:nvSpPr>
            <p:cNvPr id="30" name="TextBox 29">
              <a:extLst>
                <a:ext uri="{FF2B5EF4-FFF2-40B4-BE49-F238E27FC236}">
                  <a16:creationId xmlns:a16="http://schemas.microsoft.com/office/drawing/2014/main" id="{2BE4DE12-EBB7-44AB-47FF-2A0BA783326E}"/>
                </a:ext>
              </a:extLst>
            </p:cNvPr>
            <p:cNvSpPr txBox="1"/>
            <p:nvPr/>
          </p:nvSpPr>
          <p:spPr>
            <a:xfrm>
              <a:off x="457199" y="5199401"/>
              <a:ext cx="1165200" cy="646331"/>
            </a:xfrm>
            <a:prstGeom prst="rect">
              <a:avLst/>
            </a:prstGeom>
            <a:noFill/>
          </p:spPr>
          <p:txBody>
            <a:bodyPr wrap="square" rtlCol="0">
              <a:spAutoFit/>
            </a:bodyPr>
            <a:lstStyle/>
            <a:p>
              <a:pPr fontAlgn="base">
                <a:spcBef>
                  <a:spcPct val="0"/>
                </a:spcBef>
                <a:spcAft>
                  <a:spcPct val="0"/>
                </a:spcAft>
              </a:pPr>
              <a:r>
                <a:rPr lang="en-US" b="1">
                  <a:solidFill>
                    <a:srgbClr val="000000"/>
                  </a:solidFill>
                  <a:latin typeface="Arial"/>
                </a:rPr>
                <a:t>PHASE 3</a:t>
              </a:r>
            </a:p>
            <a:p>
              <a:pPr fontAlgn="base">
                <a:spcBef>
                  <a:spcPct val="0"/>
                </a:spcBef>
                <a:spcAft>
                  <a:spcPct val="0"/>
                </a:spcAft>
              </a:pPr>
              <a:r>
                <a:rPr lang="en-US" b="1">
                  <a:solidFill>
                    <a:srgbClr val="000000"/>
                  </a:solidFill>
                  <a:latin typeface="Arial"/>
                </a:rPr>
                <a:t>FINAL</a:t>
              </a:r>
            </a:p>
          </p:txBody>
        </p:sp>
      </p:grpSp>
      <p:sp>
        <p:nvSpPr>
          <p:cNvPr id="31" name="5-Point Star 21">
            <a:extLst>
              <a:ext uri="{FF2B5EF4-FFF2-40B4-BE49-F238E27FC236}">
                <a16:creationId xmlns:a16="http://schemas.microsoft.com/office/drawing/2014/main" id="{CA08189B-AFE0-2A5F-3D0E-3A9CBB74686C}"/>
              </a:ext>
              <a:ext uri="{C183D7F6-B498-43B3-948B-1728B52AA6E4}">
                <adec:decorative xmlns:adec="http://schemas.microsoft.com/office/drawing/2017/decorative" val="1"/>
              </a:ext>
            </a:extLst>
          </p:cNvPr>
          <p:cNvSpPr/>
          <p:nvPr/>
        </p:nvSpPr>
        <p:spPr>
          <a:xfrm>
            <a:off x="8126185" y="2342720"/>
            <a:ext cx="381000" cy="381000"/>
          </a:xfrm>
          <a:prstGeom prst="star5">
            <a:avLst/>
          </a:prstGeom>
          <a:solidFill>
            <a:srgbClr val="FFFF00"/>
          </a:soli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86592982"/>
      </p:ext>
    </p:extLst>
  </p:cSld>
  <p:clrMapOvr>
    <a:masterClrMapping/>
  </p:clrMapOvr>
  <mc:AlternateContent xmlns:mc="http://schemas.openxmlformats.org/markup-compatibility/2006" xmlns:p14="http://schemas.microsoft.com/office/powerpoint/2010/main">
    <mc:Choice Requires="p14">
      <p:transition spd="slow" p14:dur="2750" advClick="0" advTm="30000"/>
    </mc:Choice>
    <mc:Fallback xmlns="">
      <p:transition spd="slow" advClick="0"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What is the revision process? </a:t>
            </a:r>
            <a:br>
              <a:rPr lang="en-US"/>
            </a:br>
            <a:r>
              <a:rPr lang="en-US" sz="2400" i="1" u="sng">
                <a:solidFill>
                  <a:srgbClr val="3E6682"/>
                </a:solidFill>
              </a:rPr>
              <a:t>Land</a:t>
            </a:r>
            <a:r>
              <a:rPr lang="en-US" sz="2400" i="1">
                <a:solidFill>
                  <a:srgbClr val="3E6682"/>
                </a:solidFill>
              </a:rPr>
              <a:t> Classifications</a:t>
            </a:r>
          </a:p>
        </p:txBody>
      </p:sp>
      <p:sp>
        <p:nvSpPr>
          <p:cNvPr id="5" name="TextBox 4">
            <a:extLst>
              <a:ext uri="{FF2B5EF4-FFF2-40B4-BE49-F238E27FC236}">
                <a16:creationId xmlns:a16="http://schemas.microsoft.com/office/drawing/2014/main" id="{6EC7D9DA-6BA0-93CA-9446-A1F0DA04E7E8}"/>
              </a:ext>
            </a:extLst>
          </p:cNvPr>
          <p:cNvSpPr txBox="1"/>
          <p:nvPr/>
        </p:nvSpPr>
        <p:spPr>
          <a:xfrm>
            <a:off x="6710635" y="1275962"/>
            <a:ext cx="4684728" cy="276999"/>
          </a:xfrm>
          <a:prstGeom prst="rect">
            <a:avLst/>
          </a:prstGeom>
          <a:noFill/>
        </p:spPr>
        <p:txBody>
          <a:bodyPr wrap="square" rtlCol="0">
            <a:spAutoFit/>
          </a:bodyPr>
          <a:lstStyle/>
          <a:p>
            <a:pPr algn="r"/>
            <a:r>
              <a:rPr lang="en-US" sz="1200"/>
              <a:t>Source: Engineering Pamphlet (EP) 1130-2-550</a:t>
            </a:r>
          </a:p>
        </p:txBody>
      </p:sp>
      <p:graphicFrame>
        <p:nvGraphicFramePr>
          <p:cNvPr id="6" name="Table 11">
            <a:extLst>
              <a:ext uri="{FF2B5EF4-FFF2-40B4-BE49-F238E27FC236}">
                <a16:creationId xmlns:a16="http://schemas.microsoft.com/office/drawing/2014/main" id="{CC228B49-3FC0-F4EC-531A-62EC1D9C69B1}"/>
              </a:ext>
            </a:extLst>
          </p:cNvPr>
          <p:cNvGraphicFramePr>
            <a:graphicFrameLocks noGrp="1"/>
          </p:cNvGraphicFramePr>
          <p:nvPr>
            <p:extLst>
              <p:ext uri="{D42A27DB-BD31-4B8C-83A1-F6EECF244321}">
                <p14:modId xmlns:p14="http://schemas.microsoft.com/office/powerpoint/2010/main" val="1738990417"/>
              </p:ext>
            </p:extLst>
          </p:nvPr>
        </p:nvGraphicFramePr>
        <p:xfrm>
          <a:off x="633268" y="1569546"/>
          <a:ext cx="10925463" cy="5003800"/>
        </p:xfrm>
        <a:graphic>
          <a:graphicData uri="http://schemas.openxmlformats.org/drawingml/2006/table">
            <a:tbl>
              <a:tblPr firstRow="1" bandRow="1">
                <a:effectLst>
                  <a:outerShdw blurRad="50800" dist="38100" dir="2700000" algn="tl" rotWithShape="0">
                    <a:prstClr val="black">
                      <a:alpha val="40000"/>
                    </a:prstClr>
                  </a:outerShdw>
                </a:effectLst>
              </a:tblPr>
              <a:tblGrid>
                <a:gridCol w="2071832">
                  <a:extLst>
                    <a:ext uri="{9D8B030D-6E8A-4147-A177-3AD203B41FA5}">
                      <a16:colId xmlns:a16="http://schemas.microsoft.com/office/drawing/2014/main" val="876094584"/>
                    </a:ext>
                  </a:extLst>
                </a:gridCol>
                <a:gridCol w="8853631">
                  <a:extLst>
                    <a:ext uri="{9D8B030D-6E8A-4147-A177-3AD203B41FA5}">
                      <a16:colId xmlns:a16="http://schemas.microsoft.com/office/drawing/2014/main" val="1200926485"/>
                    </a:ext>
                  </a:extLst>
                </a:gridCol>
              </a:tblGrid>
              <a:tr h="212701">
                <a:tc>
                  <a:txBody>
                    <a:bodyPr/>
                    <a:lstStyle/>
                    <a:p>
                      <a:r>
                        <a:rPr lang="en-US" sz="1600" b="1">
                          <a:solidFill>
                            <a:schemeClr val="tx2"/>
                          </a:solidFill>
                        </a:rPr>
                        <a:t>Land Classification</a:t>
                      </a:r>
                      <a:endParaRPr lang="en-US" sz="1600" b="1">
                        <a:solidFill>
                          <a:schemeClr val="tx2"/>
                        </a:solidFill>
                        <a:latin typeface="Arial" panose="020B0604020202020204" pitchFamily="34" charset="0"/>
                        <a:cs typeface="Arial" panose="020B0604020202020204" pitchFamily="34" charset="0"/>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3E6682"/>
                    </a:solidFill>
                  </a:tcPr>
                </a:tc>
                <a:tc>
                  <a:txBody>
                    <a:bodyPr/>
                    <a:lstStyle/>
                    <a:p>
                      <a:r>
                        <a:rPr lang="en-US" sz="1600" b="1">
                          <a:solidFill>
                            <a:schemeClr val="tx2"/>
                          </a:solidFill>
                        </a:rPr>
                        <a:t>Definition</a:t>
                      </a:r>
                      <a:endParaRPr lang="en-US" sz="1600" b="1">
                        <a:solidFill>
                          <a:schemeClr val="tx2"/>
                        </a:solidFill>
                        <a:latin typeface="Arial" panose="020B0604020202020204" pitchFamily="34" charset="0"/>
                        <a:cs typeface="Arial" panose="020B0604020202020204" pitchFamily="34" charset="0"/>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3E6682"/>
                    </a:solidFill>
                  </a:tcPr>
                </a:tc>
                <a:extLst>
                  <a:ext uri="{0D108BD9-81ED-4DB2-BD59-A6C34878D82A}">
                    <a16:rowId xmlns:a16="http://schemas.microsoft.com/office/drawing/2014/main" val="2945070261"/>
                  </a:ext>
                </a:extLst>
              </a:tr>
              <a:tr h="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spc="-5"/>
                        <a:t>Project</a:t>
                      </a:r>
                      <a:r>
                        <a:rPr lang="en-US" sz="1600" b="1" spc="-30"/>
                        <a:t> </a:t>
                      </a:r>
                      <a:r>
                        <a:rPr lang="en-US" sz="1600" b="1"/>
                        <a:t>Operations</a:t>
                      </a:r>
                      <a:endParaRPr lang="en-US" sz="1600" b="1">
                        <a:solidFill>
                          <a:schemeClr val="bg1"/>
                        </a:solidFill>
                        <a:latin typeface="Arial" panose="020B0604020202020204" pitchFamily="34" charset="0"/>
                        <a:cs typeface="Arial" panose="020B0604020202020204"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spc="-5"/>
                        <a:t>Lands</a:t>
                      </a:r>
                      <a:r>
                        <a:rPr lang="en-US" sz="1600"/>
                        <a:t> </a:t>
                      </a:r>
                      <a:r>
                        <a:rPr lang="en-US" sz="1600" spc="-5"/>
                        <a:t>required </a:t>
                      </a:r>
                      <a:r>
                        <a:rPr lang="en-US" sz="1600"/>
                        <a:t>for</a:t>
                      </a:r>
                      <a:r>
                        <a:rPr lang="en-US" sz="1600" spc="20"/>
                        <a:t> </a:t>
                      </a:r>
                      <a:r>
                        <a:rPr lang="en-US" sz="1600"/>
                        <a:t>the</a:t>
                      </a:r>
                      <a:r>
                        <a:rPr lang="en-US" sz="1600" spc="-5"/>
                        <a:t> </a:t>
                      </a:r>
                      <a:r>
                        <a:rPr lang="en-US" sz="1600"/>
                        <a:t>dam,</a:t>
                      </a:r>
                      <a:r>
                        <a:rPr lang="en-US" sz="1600" spc="10"/>
                        <a:t> </a:t>
                      </a:r>
                      <a:r>
                        <a:rPr lang="en-US" sz="1600" spc="-15"/>
                        <a:t>spillway,</a:t>
                      </a:r>
                      <a:r>
                        <a:rPr lang="en-US" sz="1600" spc="-5"/>
                        <a:t> levees, office,</a:t>
                      </a:r>
                      <a:r>
                        <a:rPr lang="en-US" sz="1600" spc="15"/>
                        <a:t> </a:t>
                      </a:r>
                      <a:r>
                        <a:rPr lang="en-US" sz="1600" spc="-5"/>
                        <a:t>maintenance facilities</a:t>
                      </a:r>
                      <a:r>
                        <a:rPr lang="en-US" sz="1600" spc="5"/>
                        <a:t> </a:t>
                      </a:r>
                      <a:r>
                        <a:rPr lang="en-US" sz="1600" spc="-5"/>
                        <a:t>and</a:t>
                      </a:r>
                      <a:r>
                        <a:rPr lang="en-US" sz="1600" spc="5"/>
                        <a:t> </a:t>
                      </a:r>
                      <a:r>
                        <a:rPr lang="en-US" sz="1600" spc="-5"/>
                        <a:t>other</a:t>
                      </a:r>
                      <a:r>
                        <a:rPr lang="en-US" sz="1600" spc="20"/>
                        <a:t> </a:t>
                      </a:r>
                      <a:r>
                        <a:rPr lang="en-US" sz="1600" spc="-5"/>
                        <a:t>areas</a:t>
                      </a:r>
                      <a:r>
                        <a:rPr lang="en-US" sz="1600" spc="5"/>
                        <a:t> </a:t>
                      </a:r>
                      <a:r>
                        <a:rPr lang="en-US" sz="1600" spc="-5"/>
                        <a:t>that</a:t>
                      </a:r>
                      <a:r>
                        <a:rPr lang="en-US" sz="1600" spc="15"/>
                        <a:t> </a:t>
                      </a:r>
                      <a:r>
                        <a:rPr lang="en-US" sz="1600"/>
                        <a:t>are</a:t>
                      </a:r>
                      <a:r>
                        <a:rPr lang="en-US" sz="1600" spc="15"/>
                        <a:t> </a:t>
                      </a:r>
                      <a:r>
                        <a:rPr lang="en-US" sz="1600"/>
                        <a:t>used</a:t>
                      </a:r>
                      <a:r>
                        <a:rPr lang="en-US" sz="1600" spc="5"/>
                        <a:t> </a:t>
                      </a:r>
                      <a:r>
                        <a:rPr lang="en-US" sz="1600" spc="-5"/>
                        <a:t>solely</a:t>
                      </a:r>
                      <a:r>
                        <a:rPr lang="en-US" sz="1600" spc="-10"/>
                        <a:t> </a:t>
                      </a:r>
                      <a:r>
                        <a:rPr lang="en-US" sz="1600"/>
                        <a:t>for</a:t>
                      </a:r>
                      <a:r>
                        <a:rPr lang="en-US" sz="1600" spc="20"/>
                        <a:t> </a:t>
                      </a:r>
                      <a:r>
                        <a:rPr lang="en-US" sz="1600"/>
                        <a:t>project</a:t>
                      </a:r>
                      <a:r>
                        <a:rPr lang="en-US" sz="1600" spc="10"/>
                        <a:t> </a:t>
                      </a:r>
                      <a:r>
                        <a:rPr lang="en-US" sz="1600" spc="-5"/>
                        <a:t>operations.</a:t>
                      </a:r>
                      <a:endParaRPr lang="en-US" sz="1600">
                        <a:solidFill>
                          <a:schemeClr val="bg1"/>
                        </a:solidFill>
                        <a:latin typeface="Arial"/>
                        <a:cs typeface="Arial"/>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938564687"/>
                  </a:ext>
                </a:extLst>
              </a:tr>
              <a:tr h="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a:t>High</a:t>
                      </a:r>
                      <a:r>
                        <a:rPr lang="en-US" sz="1600" b="1" spc="-95"/>
                        <a:t> </a:t>
                      </a:r>
                      <a:r>
                        <a:rPr lang="en-US" sz="1600" b="1"/>
                        <a:t>Density Recreation</a:t>
                      </a:r>
                      <a:endParaRPr lang="en-US" sz="1600" b="1">
                        <a:solidFill>
                          <a:schemeClr val="bg1"/>
                        </a:solidFill>
                        <a:latin typeface="Arial" panose="020B0604020202020204" pitchFamily="34" charset="0"/>
                        <a:cs typeface="Arial" panose="020B0604020202020204"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spc="-5"/>
                        <a:t>Land</a:t>
                      </a:r>
                      <a:r>
                        <a:rPr lang="en-US" sz="1600" spc="5"/>
                        <a:t> </a:t>
                      </a:r>
                      <a:r>
                        <a:rPr lang="en-US" sz="1600" spc="-5"/>
                        <a:t>developed</a:t>
                      </a:r>
                      <a:r>
                        <a:rPr lang="en-US" sz="1600" spc="5"/>
                        <a:t> </a:t>
                      </a:r>
                      <a:r>
                        <a:rPr lang="en-US" sz="1600"/>
                        <a:t>for</a:t>
                      </a:r>
                      <a:r>
                        <a:rPr lang="en-US" sz="1600" spc="20"/>
                        <a:t> </a:t>
                      </a:r>
                      <a:r>
                        <a:rPr lang="en-US" sz="1600" spc="-5"/>
                        <a:t>intensive</a:t>
                      </a:r>
                      <a:r>
                        <a:rPr lang="en-US" sz="1600" spc="5"/>
                        <a:t> </a:t>
                      </a:r>
                      <a:r>
                        <a:rPr lang="en-US" sz="1600" spc="-5"/>
                        <a:t>recreational</a:t>
                      </a:r>
                      <a:r>
                        <a:rPr lang="en-US" sz="1600" spc="15"/>
                        <a:t> </a:t>
                      </a:r>
                      <a:r>
                        <a:rPr lang="en-US" sz="1600" spc="-5"/>
                        <a:t>activities</a:t>
                      </a:r>
                      <a:r>
                        <a:rPr lang="en-US" sz="1600" spc="15"/>
                        <a:t> </a:t>
                      </a:r>
                      <a:r>
                        <a:rPr lang="en-US" sz="1600" spc="-5"/>
                        <a:t>for</a:t>
                      </a:r>
                      <a:r>
                        <a:rPr lang="en-US" sz="1600" spc="15"/>
                        <a:t> </a:t>
                      </a:r>
                      <a:r>
                        <a:rPr lang="en-US" sz="1600"/>
                        <a:t>the</a:t>
                      </a:r>
                      <a:r>
                        <a:rPr lang="en-US" sz="1600" spc="15"/>
                        <a:t> </a:t>
                      </a:r>
                      <a:r>
                        <a:rPr lang="en-US" sz="1600"/>
                        <a:t>visiting </a:t>
                      </a:r>
                      <a:r>
                        <a:rPr lang="en-US" sz="1600" spc="-5"/>
                        <a:t>public,</a:t>
                      </a:r>
                      <a:r>
                        <a:rPr lang="en-US" sz="1600"/>
                        <a:t> </a:t>
                      </a:r>
                      <a:r>
                        <a:rPr lang="en-US" sz="1600" spc="-5"/>
                        <a:t>including</a:t>
                      </a:r>
                      <a:r>
                        <a:rPr lang="en-US" sz="1600" spc="-15"/>
                        <a:t> </a:t>
                      </a:r>
                      <a:r>
                        <a:rPr lang="en-US" sz="1600" spc="-5"/>
                        <a:t>day</a:t>
                      </a:r>
                      <a:r>
                        <a:rPr lang="en-US" sz="1600" spc="5"/>
                        <a:t> </a:t>
                      </a:r>
                      <a:r>
                        <a:rPr lang="en-US" sz="1600"/>
                        <a:t>use</a:t>
                      </a:r>
                      <a:r>
                        <a:rPr lang="en-US" sz="1600" spc="5"/>
                        <a:t> </a:t>
                      </a:r>
                      <a:r>
                        <a:rPr lang="en-US" sz="1600" spc="-5"/>
                        <a:t>areas</a:t>
                      </a:r>
                      <a:r>
                        <a:rPr lang="en-US" sz="1600" spc="10"/>
                        <a:t> </a:t>
                      </a:r>
                      <a:r>
                        <a:rPr lang="en-US" sz="1600" spc="-5"/>
                        <a:t>and</a:t>
                      </a:r>
                      <a:r>
                        <a:rPr lang="en-US" sz="1600" spc="5"/>
                        <a:t> </a:t>
                      </a:r>
                      <a:r>
                        <a:rPr lang="en-US" sz="1600" spc="-5"/>
                        <a:t>campground</a:t>
                      </a:r>
                      <a:r>
                        <a:rPr lang="en-US" sz="1600" spc="10"/>
                        <a:t> </a:t>
                      </a:r>
                      <a:r>
                        <a:rPr lang="en-US" sz="1600" spc="-5"/>
                        <a:t>areas</a:t>
                      </a:r>
                      <a:r>
                        <a:rPr lang="en-US" sz="1600"/>
                        <a:t> </a:t>
                      </a:r>
                      <a:r>
                        <a:rPr lang="en-US" sz="1600" spc="-5"/>
                        <a:t>for commercial</a:t>
                      </a:r>
                      <a:r>
                        <a:rPr lang="en-US" sz="1600" spc="5"/>
                        <a:t> </a:t>
                      </a:r>
                      <a:r>
                        <a:rPr lang="en-US" sz="1600" spc="-5"/>
                        <a:t>concessions,</a:t>
                      </a:r>
                      <a:r>
                        <a:rPr lang="en-US" sz="1600" spc="-10"/>
                        <a:t> </a:t>
                      </a:r>
                      <a:r>
                        <a:rPr lang="en-US" sz="1600" spc="-5"/>
                        <a:t>and</a:t>
                      </a:r>
                      <a:r>
                        <a:rPr lang="en-US" sz="1600" spc="5"/>
                        <a:t> </a:t>
                      </a:r>
                      <a:r>
                        <a:rPr lang="en-US" sz="1600" spc="-5"/>
                        <a:t>quasi-public development.</a:t>
                      </a:r>
                      <a:endParaRPr lang="en-US" sz="1600">
                        <a:solidFill>
                          <a:schemeClr val="bg1"/>
                        </a:solidFill>
                        <a:latin typeface="Arial"/>
                        <a:cs typeface="Arial"/>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extLst>
                  <a:ext uri="{0D108BD9-81ED-4DB2-BD59-A6C34878D82A}">
                    <a16:rowId xmlns:a16="http://schemas.microsoft.com/office/drawing/2014/main" val="1845021484"/>
                  </a:ext>
                </a:extLst>
              </a:tr>
              <a:tr h="370840">
                <a:tc rowSpan="4">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a:t>Multiple Resource </a:t>
                      </a:r>
                      <a:r>
                        <a:rPr lang="en-US" sz="1600" b="1" spc="-5"/>
                        <a:t>Management</a:t>
                      </a:r>
                      <a:r>
                        <a:rPr lang="en-US" sz="1600" b="1" spc="-55"/>
                        <a:t> </a:t>
                      </a:r>
                      <a:r>
                        <a:rPr lang="en-US" sz="1600" b="1"/>
                        <a:t>Lands</a:t>
                      </a:r>
                      <a:endParaRPr lang="en-US" sz="1600" b="1">
                        <a:solidFill>
                          <a:schemeClr val="bg1"/>
                        </a:solidFill>
                        <a:latin typeface="Arial" panose="020B0604020202020204" pitchFamily="34" charset="0"/>
                        <a:cs typeface="Arial" panose="020B0604020202020204"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b="1"/>
                        <a:t>Low</a:t>
                      </a:r>
                      <a:r>
                        <a:rPr lang="en-US" sz="1600" b="1" spc="5"/>
                        <a:t> </a:t>
                      </a:r>
                      <a:r>
                        <a:rPr lang="en-US" sz="1600" b="1" spc="-5"/>
                        <a:t>Density Recreation</a:t>
                      </a:r>
                      <a:r>
                        <a:rPr lang="en-US" sz="1600" spc="-5"/>
                        <a:t>:</a:t>
                      </a:r>
                      <a:r>
                        <a:rPr lang="en-US" sz="1600" spc="5"/>
                        <a:t> </a:t>
                      </a:r>
                      <a:r>
                        <a:rPr lang="en-US" sz="1600" spc="-5"/>
                        <a:t>Lands</a:t>
                      </a:r>
                      <a:r>
                        <a:rPr lang="en-US" sz="1600"/>
                        <a:t> with</a:t>
                      </a:r>
                      <a:r>
                        <a:rPr lang="en-US" sz="1600" spc="-5"/>
                        <a:t> minimal</a:t>
                      </a:r>
                      <a:r>
                        <a:rPr lang="en-US" sz="1600"/>
                        <a:t> </a:t>
                      </a:r>
                      <a:r>
                        <a:rPr lang="en-US" sz="1600" spc="-5"/>
                        <a:t>development</a:t>
                      </a:r>
                      <a:r>
                        <a:rPr lang="en-US" sz="1600"/>
                        <a:t> or infrastructure</a:t>
                      </a:r>
                      <a:r>
                        <a:rPr lang="en-US" sz="1600" spc="10"/>
                        <a:t> </a:t>
                      </a:r>
                      <a:r>
                        <a:rPr lang="en-US" sz="1600" spc="-5"/>
                        <a:t>that</a:t>
                      </a:r>
                      <a:r>
                        <a:rPr lang="en-US" sz="1600" spc="20"/>
                        <a:t> </a:t>
                      </a:r>
                      <a:r>
                        <a:rPr lang="en-US" sz="1600"/>
                        <a:t>support</a:t>
                      </a:r>
                      <a:r>
                        <a:rPr lang="en-US" sz="1600" spc="10"/>
                        <a:t> </a:t>
                      </a:r>
                      <a:r>
                        <a:rPr lang="en-US" sz="1600"/>
                        <a:t>passive</a:t>
                      </a:r>
                      <a:r>
                        <a:rPr lang="en-US" sz="1600" spc="-10"/>
                        <a:t> </a:t>
                      </a:r>
                      <a:r>
                        <a:rPr lang="en-US" sz="1600" spc="-5"/>
                        <a:t>public</a:t>
                      </a:r>
                      <a:r>
                        <a:rPr lang="en-US" sz="1600" spc="5"/>
                        <a:t> </a:t>
                      </a:r>
                      <a:r>
                        <a:rPr lang="en-US" sz="1600" spc="-5"/>
                        <a:t>recreational </a:t>
                      </a:r>
                      <a:r>
                        <a:rPr lang="en-US" sz="1600"/>
                        <a:t>use</a:t>
                      </a:r>
                      <a:r>
                        <a:rPr lang="en-US" sz="1600" spc="5"/>
                        <a:t> </a:t>
                      </a:r>
                      <a:r>
                        <a:rPr lang="en-US" sz="1600" spc="-5"/>
                        <a:t>(e.g.,</a:t>
                      </a:r>
                      <a:r>
                        <a:rPr lang="en-US" sz="1600" spc="25"/>
                        <a:t> </a:t>
                      </a:r>
                      <a:r>
                        <a:rPr lang="en-US" sz="1600" spc="-5"/>
                        <a:t>trails, primitive camping,</a:t>
                      </a:r>
                      <a:r>
                        <a:rPr lang="en-US" sz="1600" spc="5"/>
                        <a:t> </a:t>
                      </a:r>
                      <a:r>
                        <a:rPr lang="en-US" sz="1600" spc="-5"/>
                        <a:t>wildlife</a:t>
                      </a:r>
                      <a:r>
                        <a:rPr lang="en-US" sz="1600" spc="-10"/>
                        <a:t> </a:t>
                      </a:r>
                      <a:r>
                        <a:rPr lang="en-US" sz="1600" spc="-5"/>
                        <a:t>observation, </a:t>
                      </a:r>
                      <a:r>
                        <a:rPr lang="en-US" sz="1600"/>
                        <a:t>fishing </a:t>
                      </a:r>
                      <a:r>
                        <a:rPr lang="en-US" sz="1600" spc="-5"/>
                        <a:t>and</a:t>
                      </a:r>
                      <a:r>
                        <a:rPr lang="en-US" sz="1600"/>
                        <a:t> </a:t>
                      </a:r>
                      <a:r>
                        <a:rPr lang="en-US" sz="1600" spc="-5"/>
                        <a:t>hunting).</a:t>
                      </a:r>
                      <a:endParaRPr lang="en-US" sz="1600">
                        <a:solidFill>
                          <a:schemeClr val="bg1"/>
                        </a:solidFill>
                        <a:latin typeface="Arial"/>
                        <a:cs typeface="Arial"/>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2274971764"/>
                  </a:ext>
                </a:extLst>
              </a:tr>
              <a:tr h="370840">
                <a:tc v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600" b="1">
                        <a:latin typeface="Arial" panose="020B0604020202020204" pitchFamily="34" charset="0"/>
                        <a:cs typeface="Arial" panose="020B0604020202020204" pitchFamily="34" charset="0"/>
                      </a:endParaRP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b="1" spc="-5"/>
                        <a:t>Wildlife</a:t>
                      </a:r>
                      <a:r>
                        <a:rPr lang="en-US" sz="1600" b="1" spc="35"/>
                        <a:t> </a:t>
                      </a:r>
                      <a:r>
                        <a:rPr lang="en-US" sz="1600" b="1" spc="-5"/>
                        <a:t>Management</a:t>
                      </a:r>
                      <a:r>
                        <a:rPr lang="en-US" sz="1600" spc="-5"/>
                        <a:t>:</a:t>
                      </a:r>
                      <a:r>
                        <a:rPr lang="en-US" sz="1600" spc="20"/>
                        <a:t> </a:t>
                      </a:r>
                      <a:r>
                        <a:rPr lang="en-US" sz="1600" spc="-5"/>
                        <a:t>Lands</a:t>
                      </a:r>
                      <a:r>
                        <a:rPr lang="en-US" sz="1600" spc="15"/>
                        <a:t> </a:t>
                      </a:r>
                      <a:r>
                        <a:rPr lang="en-US" sz="1600" spc="-5"/>
                        <a:t>designated</a:t>
                      </a:r>
                      <a:r>
                        <a:rPr lang="en-US" sz="1600" spc="5"/>
                        <a:t> </a:t>
                      </a:r>
                      <a:r>
                        <a:rPr lang="en-US" sz="1600" spc="-5"/>
                        <a:t>for</a:t>
                      </a:r>
                      <a:r>
                        <a:rPr lang="en-US" sz="1600" spc="25"/>
                        <a:t> </a:t>
                      </a:r>
                      <a:r>
                        <a:rPr lang="en-US" sz="1600"/>
                        <a:t>the</a:t>
                      </a:r>
                      <a:r>
                        <a:rPr lang="en-US" sz="1600" spc="15"/>
                        <a:t> </a:t>
                      </a:r>
                      <a:r>
                        <a:rPr lang="en-US" sz="1600" spc="-5"/>
                        <a:t>stewardship</a:t>
                      </a:r>
                      <a:r>
                        <a:rPr lang="en-US" sz="1600" spc="5"/>
                        <a:t> </a:t>
                      </a:r>
                      <a:r>
                        <a:rPr lang="en-US" sz="1600"/>
                        <a:t>of</a:t>
                      </a:r>
                      <a:r>
                        <a:rPr lang="en-US" sz="1600" spc="20"/>
                        <a:t> </a:t>
                      </a:r>
                      <a:r>
                        <a:rPr lang="en-US" sz="1600"/>
                        <a:t>fish </a:t>
                      </a:r>
                      <a:r>
                        <a:rPr lang="en-US" sz="1600" spc="-5"/>
                        <a:t>and wildlife</a:t>
                      </a:r>
                      <a:r>
                        <a:rPr lang="en-US" sz="1600" spc="-15"/>
                        <a:t> </a:t>
                      </a:r>
                      <a:r>
                        <a:rPr lang="en-US" sz="1600"/>
                        <a:t>resources.</a:t>
                      </a:r>
                      <a:endParaRPr lang="en-US" sz="1600">
                        <a:solidFill>
                          <a:schemeClr val="bg1"/>
                        </a:solidFill>
                        <a:latin typeface="Arial"/>
                        <a:cs typeface="Arial"/>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799036001"/>
                  </a:ext>
                </a:extLst>
              </a:tr>
              <a:tr h="370840">
                <a:tc vMerge="1">
                  <a:txBody>
                    <a:bodyPr/>
                    <a:lstStyle/>
                    <a:p>
                      <a:endParaRPr lang="en-US" sz="1600" b="1">
                        <a:latin typeface="Arial" panose="020B0604020202020204" pitchFamily="34" charset="0"/>
                        <a:cs typeface="Arial" panose="020B0604020202020204" pitchFamily="34" charset="0"/>
                      </a:endParaRP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b="1" spc="-15"/>
                        <a:t>Vegetative</a:t>
                      </a:r>
                      <a:r>
                        <a:rPr lang="en-US" sz="1600" b="1" spc="20"/>
                        <a:t> </a:t>
                      </a:r>
                      <a:r>
                        <a:rPr lang="en-US" sz="1600" b="1" spc="-5"/>
                        <a:t>Management</a:t>
                      </a:r>
                      <a:r>
                        <a:rPr lang="en-US" sz="1600" spc="-5"/>
                        <a:t>:</a:t>
                      </a:r>
                      <a:r>
                        <a:rPr lang="en-US" sz="1600" spc="25"/>
                        <a:t> </a:t>
                      </a:r>
                      <a:r>
                        <a:rPr lang="en-US" sz="1600" spc="-5"/>
                        <a:t>Lands</a:t>
                      </a:r>
                      <a:r>
                        <a:rPr lang="en-US" sz="1600" spc="20"/>
                        <a:t> </a:t>
                      </a:r>
                      <a:r>
                        <a:rPr lang="en-US" sz="1600" spc="-5"/>
                        <a:t>designated</a:t>
                      </a:r>
                      <a:r>
                        <a:rPr lang="en-US" sz="1600" spc="5"/>
                        <a:t> </a:t>
                      </a:r>
                      <a:r>
                        <a:rPr lang="en-US" sz="1600" spc="-5"/>
                        <a:t>for</a:t>
                      </a:r>
                      <a:r>
                        <a:rPr lang="en-US" sz="1600" spc="35"/>
                        <a:t> </a:t>
                      </a:r>
                      <a:r>
                        <a:rPr lang="en-US" sz="1600"/>
                        <a:t>the</a:t>
                      </a:r>
                      <a:r>
                        <a:rPr lang="en-US" sz="1600" spc="20"/>
                        <a:t> </a:t>
                      </a:r>
                      <a:r>
                        <a:rPr lang="en-US" sz="1600" spc="-5"/>
                        <a:t>stewardship</a:t>
                      </a:r>
                      <a:r>
                        <a:rPr lang="en-US" sz="1600" spc="5"/>
                        <a:t> </a:t>
                      </a:r>
                      <a:r>
                        <a:rPr lang="en-US" sz="1600"/>
                        <a:t>of </a:t>
                      </a:r>
                      <a:r>
                        <a:rPr lang="en-US" sz="1600" spc="-5"/>
                        <a:t>forest,</a:t>
                      </a:r>
                      <a:r>
                        <a:rPr lang="en-US" sz="1600" spc="20"/>
                        <a:t> </a:t>
                      </a:r>
                      <a:r>
                        <a:rPr lang="en-US" sz="1600" spc="-5"/>
                        <a:t>prairie,</a:t>
                      </a:r>
                      <a:r>
                        <a:rPr lang="en-US" sz="1600"/>
                        <a:t> and </a:t>
                      </a:r>
                      <a:r>
                        <a:rPr lang="en-US" sz="1600" spc="-5"/>
                        <a:t>other</a:t>
                      </a:r>
                      <a:r>
                        <a:rPr lang="en-US" sz="1600" spc="10"/>
                        <a:t> </a:t>
                      </a:r>
                      <a:r>
                        <a:rPr lang="en-US" sz="1600" spc="-5"/>
                        <a:t>native</a:t>
                      </a:r>
                      <a:r>
                        <a:rPr lang="en-US" sz="1600"/>
                        <a:t> </a:t>
                      </a:r>
                      <a:r>
                        <a:rPr lang="en-US" sz="1600" spc="-5"/>
                        <a:t>vegetative</a:t>
                      </a:r>
                      <a:r>
                        <a:rPr lang="en-US" sz="1600" spc="5"/>
                        <a:t> </a:t>
                      </a:r>
                      <a:r>
                        <a:rPr lang="en-US" sz="1600" spc="-15"/>
                        <a:t>cover.</a:t>
                      </a:r>
                      <a:endParaRPr lang="en-US" sz="1600">
                        <a:solidFill>
                          <a:schemeClr val="bg1"/>
                        </a:solidFill>
                        <a:latin typeface="Arial"/>
                        <a:cs typeface="Arial"/>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449099506"/>
                  </a:ext>
                </a:extLst>
              </a:tr>
              <a:tr h="370840">
                <a:tc vMerge="1">
                  <a:txBody>
                    <a:bodyPr/>
                    <a:lstStyle/>
                    <a:p>
                      <a:endParaRPr lang="en-US" sz="1600" b="1">
                        <a:latin typeface="Arial" panose="020B0604020202020204" pitchFamily="34" charset="0"/>
                        <a:cs typeface="Arial" panose="020B0604020202020204" pitchFamily="34" charset="0"/>
                      </a:endParaRP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b="1" spc="-5"/>
                        <a:t>Inactive</a:t>
                      </a:r>
                      <a:r>
                        <a:rPr lang="en-US" sz="1600" b="1" spc="25"/>
                        <a:t> </a:t>
                      </a:r>
                      <a:r>
                        <a:rPr lang="en-US" sz="1600" b="1" spc="-5"/>
                        <a:t>and/or</a:t>
                      </a:r>
                      <a:r>
                        <a:rPr lang="en-US" sz="1600" b="1" spc="20"/>
                        <a:t> </a:t>
                      </a:r>
                      <a:r>
                        <a:rPr lang="en-US" sz="1600" b="1"/>
                        <a:t>Future</a:t>
                      </a:r>
                      <a:r>
                        <a:rPr lang="en-US" sz="1600" b="1" spc="15"/>
                        <a:t> </a:t>
                      </a:r>
                      <a:r>
                        <a:rPr lang="en-US" sz="1600" b="1" spc="-5"/>
                        <a:t>Recreation</a:t>
                      </a:r>
                      <a:r>
                        <a:rPr lang="en-US" sz="1600" b="1" spc="-50"/>
                        <a:t> </a:t>
                      </a:r>
                      <a:r>
                        <a:rPr lang="en-US" sz="1600" b="1" spc="-5"/>
                        <a:t>Areas</a:t>
                      </a:r>
                      <a:r>
                        <a:rPr lang="en-US" sz="1600" spc="-5"/>
                        <a:t>:</a:t>
                      </a:r>
                      <a:r>
                        <a:rPr lang="en-US" sz="1600" spc="20"/>
                        <a:t> </a:t>
                      </a:r>
                      <a:r>
                        <a:rPr lang="en-US" sz="1600" spc="-5"/>
                        <a:t>Recreation</a:t>
                      </a:r>
                      <a:r>
                        <a:rPr lang="en-US" sz="1600"/>
                        <a:t> </a:t>
                      </a:r>
                      <a:r>
                        <a:rPr lang="en-US" sz="1600" spc="-5"/>
                        <a:t>areas planned for</a:t>
                      </a:r>
                      <a:r>
                        <a:rPr lang="en-US" sz="1600" spc="15"/>
                        <a:t> </a:t>
                      </a:r>
                      <a:r>
                        <a:rPr lang="en-US" sz="1600"/>
                        <a:t>the future</a:t>
                      </a:r>
                      <a:r>
                        <a:rPr lang="en-US" sz="1600" spc="20"/>
                        <a:t> </a:t>
                      </a:r>
                      <a:r>
                        <a:rPr lang="en-US" sz="1600"/>
                        <a:t>or that</a:t>
                      </a:r>
                      <a:r>
                        <a:rPr lang="en-US" sz="1600" spc="10"/>
                        <a:t> </a:t>
                      </a:r>
                      <a:r>
                        <a:rPr lang="en-US" sz="1600" spc="-5"/>
                        <a:t>have</a:t>
                      </a:r>
                      <a:r>
                        <a:rPr lang="en-US" sz="1600"/>
                        <a:t> </a:t>
                      </a:r>
                      <a:r>
                        <a:rPr lang="en-US" sz="1600" spc="-5"/>
                        <a:t>been</a:t>
                      </a:r>
                      <a:r>
                        <a:rPr lang="en-US" sz="1600"/>
                        <a:t> </a:t>
                      </a:r>
                      <a:r>
                        <a:rPr lang="en-US" sz="1600" spc="-5"/>
                        <a:t>temporarily</a:t>
                      </a:r>
                      <a:r>
                        <a:rPr lang="en-US" sz="1600" spc="5"/>
                        <a:t> </a:t>
                      </a:r>
                      <a:r>
                        <a:rPr lang="en-US" sz="1600"/>
                        <a:t>closed.</a:t>
                      </a:r>
                      <a:endParaRPr lang="en-US" sz="1600">
                        <a:solidFill>
                          <a:schemeClr val="bg1"/>
                        </a:solidFill>
                        <a:latin typeface="Arial"/>
                        <a:cs typeface="Arial"/>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1158635629"/>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a:t>Env</a:t>
                      </a:r>
                      <a:r>
                        <a:rPr lang="en-US" sz="1600" b="1" spc="-5"/>
                        <a:t>i</a:t>
                      </a:r>
                      <a:r>
                        <a:rPr lang="en-US" sz="1600" b="1"/>
                        <a:t>ronm</a:t>
                      </a:r>
                      <a:r>
                        <a:rPr lang="en-US" sz="1600" b="1" spc="-10"/>
                        <a:t>e</a:t>
                      </a:r>
                      <a:r>
                        <a:rPr lang="en-US" sz="1600" b="1"/>
                        <a:t>ntal</a:t>
                      </a:r>
                      <a:r>
                        <a:rPr lang="en-US" sz="1600" b="1" spc="-10"/>
                        <a:t>l</a:t>
                      </a:r>
                      <a:r>
                        <a:rPr lang="en-US" sz="1600" b="1"/>
                        <a:t>y </a:t>
                      </a:r>
                      <a:r>
                        <a:rPr lang="en-US" sz="1600" b="1" spc="-5"/>
                        <a:t>Sensitive</a:t>
                      </a:r>
                      <a:r>
                        <a:rPr lang="en-US" sz="1600" b="1" spc="-80"/>
                        <a:t> </a:t>
                      </a:r>
                      <a:r>
                        <a:rPr lang="en-US" sz="1600" b="1"/>
                        <a:t>Areas</a:t>
                      </a:r>
                      <a:endParaRPr lang="en-US" sz="1600" b="1">
                        <a:solidFill>
                          <a:schemeClr val="bg1"/>
                        </a:solidFill>
                        <a:latin typeface="Arial" panose="020B0604020202020204" pitchFamily="34" charset="0"/>
                        <a:cs typeface="Arial" panose="020B0604020202020204"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a:t>Areas where </a:t>
                      </a:r>
                      <a:r>
                        <a:rPr lang="en-US" sz="1600" spc="-5"/>
                        <a:t>scientific, ecological, </a:t>
                      </a:r>
                      <a:r>
                        <a:rPr lang="en-US" sz="1600"/>
                        <a:t>cultural or </a:t>
                      </a:r>
                      <a:r>
                        <a:rPr lang="en-US" sz="1600" spc="-5"/>
                        <a:t>aesthetic features have been identified. These areas must </a:t>
                      </a:r>
                      <a:r>
                        <a:rPr lang="en-US" sz="1600"/>
                        <a:t>be </a:t>
                      </a:r>
                      <a:r>
                        <a:rPr lang="en-US" sz="1600" spc="-5"/>
                        <a:t>considered </a:t>
                      </a:r>
                      <a:r>
                        <a:rPr lang="en-US" sz="1600"/>
                        <a:t>by </a:t>
                      </a:r>
                      <a:r>
                        <a:rPr lang="en-US" sz="1600" spc="-5"/>
                        <a:t>management </a:t>
                      </a:r>
                      <a:r>
                        <a:rPr lang="en-US" sz="1600"/>
                        <a:t>to ensure</a:t>
                      </a:r>
                      <a:r>
                        <a:rPr lang="en-US" sz="1600" spc="-5"/>
                        <a:t> </a:t>
                      </a:r>
                      <a:r>
                        <a:rPr lang="en-US" sz="1600"/>
                        <a:t>they are not</a:t>
                      </a:r>
                      <a:r>
                        <a:rPr lang="en-US" sz="1600" spc="5"/>
                        <a:t> </a:t>
                      </a:r>
                      <a:r>
                        <a:rPr lang="en-US" sz="1600"/>
                        <a:t>adversely</a:t>
                      </a:r>
                      <a:r>
                        <a:rPr lang="en-US" sz="1600" spc="-10"/>
                        <a:t> </a:t>
                      </a:r>
                      <a:r>
                        <a:rPr lang="en-US" sz="1600" spc="-5"/>
                        <a:t>impacted.</a:t>
                      </a:r>
                      <a:endParaRPr lang="en-US" sz="1600">
                        <a:solidFill>
                          <a:schemeClr val="bg1"/>
                        </a:solidFill>
                        <a:latin typeface="Arial"/>
                        <a:cs typeface="Arial"/>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extLst>
                  <a:ext uri="{0D108BD9-81ED-4DB2-BD59-A6C34878D82A}">
                    <a16:rowId xmlns:a16="http://schemas.microsoft.com/office/drawing/2014/main" val="1000666814"/>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a:t>Mitigation</a:t>
                      </a:r>
                      <a:endParaRPr lang="en-US" sz="1600" b="1">
                        <a:solidFill>
                          <a:schemeClr val="bg1"/>
                        </a:solidFill>
                        <a:latin typeface="Arial" panose="020B0604020202020204" pitchFamily="34" charset="0"/>
                        <a:cs typeface="Arial" panose="020B0604020202020204"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tc>
                  <a:txBody>
                    <a:bodyPr/>
                    <a:lstStyle/>
                    <a:p>
                      <a:pPr algn="l"/>
                      <a:r>
                        <a:rPr lang="en-US" sz="1600"/>
                        <a:t>Lands acquired or designated specifically for offsetting losses associated with development of the project. Lands allocated as separable mitigation lands can only be given this classification. </a:t>
                      </a:r>
                      <a:endParaRPr lang="en-US" sz="1600" b="0">
                        <a:solidFill>
                          <a:schemeClr val="bg1"/>
                        </a:solidFill>
                        <a:latin typeface="Arial" panose="020B0604020202020204" pitchFamily="34" charset="0"/>
                        <a:cs typeface="Arial" panose="020B0604020202020204" pitchFamily="34" charset="0"/>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224545412"/>
                  </a:ext>
                </a:extLst>
              </a:tr>
            </a:tbl>
          </a:graphicData>
        </a:graphic>
      </p:graphicFrame>
    </p:spTree>
    <p:extLst>
      <p:ext uri="{BB962C8B-B14F-4D97-AF65-F5344CB8AC3E}">
        <p14:creationId xmlns:p14="http://schemas.microsoft.com/office/powerpoint/2010/main" val="2578217268"/>
      </p:ext>
    </p:extLst>
  </p:cSld>
  <p:clrMapOvr>
    <a:masterClrMapping/>
  </p:clrMapOvr>
  <mc:AlternateContent xmlns:mc="http://schemas.openxmlformats.org/markup-compatibility/2006" xmlns:p14="http://schemas.microsoft.com/office/powerpoint/2010/main">
    <mc:Choice Requires="p14">
      <p:transition spd="slow" p14:dur="2750" advClick="0" advTm="60000"/>
    </mc:Choice>
    <mc:Fallback xmlns="">
      <p:transition spd="slow" advClick="0" advTm="6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p:txBody>
          <a:bodyPr/>
          <a:lstStyle/>
          <a:p>
            <a:r>
              <a:rPr lang="en-US"/>
              <a:t>What is the revision process? </a:t>
            </a:r>
            <a:br>
              <a:rPr lang="en-US"/>
            </a:br>
            <a:r>
              <a:rPr lang="en-US" sz="2400" i="1" u="sng">
                <a:solidFill>
                  <a:srgbClr val="3E6682"/>
                </a:solidFill>
              </a:rPr>
              <a:t>Water Surface </a:t>
            </a:r>
            <a:r>
              <a:rPr lang="en-US" sz="2400" i="1">
                <a:solidFill>
                  <a:srgbClr val="3E6682"/>
                </a:solidFill>
              </a:rPr>
              <a:t>Classifications</a:t>
            </a:r>
          </a:p>
        </p:txBody>
      </p:sp>
      <p:sp>
        <p:nvSpPr>
          <p:cNvPr id="5" name="TextBox 4">
            <a:extLst>
              <a:ext uri="{FF2B5EF4-FFF2-40B4-BE49-F238E27FC236}">
                <a16:creationId xmlns:a16="http://schemas.microsoft.com/office/drawing/2014/main" id="{52C1CDE7-66AD-FDD0-B361-F77C333457B4}"/>
              </a:ext>
            </a:extLst>
          </p:cNvPr>
          <p:cNvSpPr txBox="1"/>
          <p:nvPr/>
        </p:nvSpPr>
        <p:spPr>
          <a:xfrm>
            <a:off x="7895417" y="1275962"/>
            <a:ext cx="3499944" cy="276999"/>
          </a:xfrm>
          <a:prstGeom prst="rect">
            <a:avLst/>
          </a:prstGeom>
          <a:noFill/>
        </p:spPr>
        <p:txBody>
          <a:bodyPr wrap="square" rtlCol="0">
            <a:spAutoFit/>
          </a:bodyPr>
          <a:lstStyle/>
          <a:p>
            <a:pPr algn="r"/>
            <a:r>
              <a:rPr lang="en-US" sz="1200"/>
              <a:t>Source: Engineering Pamphlet (EP) 1130-2-550</a:t>
            </a:r>
          </a:p>
        </p:txBody>
      </p:sp>
      <p:graphicFrame>
        <p:nvGraphicFramePr>
          <p:cNvPr id="6" name="Table 11">
            <a:extLst>
              <a:ext uri="{FF2B5EF4-FFF2-40B4-BE49-F238E27FC236}">
                <a16:creationId xmlns:a16="http://schemas.microsoft.com/office/drawing/2014/main" id="{14E4D9DD-F4C8-ADE6-1633-F28F461DFBBB}"/>
              </a:ext>
            </a:extLst>
          </p:cNvPr>
          <p:cNvGraphicFramePr>
            <a:graphicFrameLocks noGrp="1"/>
          </p:cNvGraphicFramePr>
          <p:nvPr>
            <p:extLst>
              <p:ext uri="{D42A27DB-BD31-4B8C-83A1-F6EECF244321}">
                <p14:modId xmlns:p14="http://schemas.microsoft.com/office/powerpoint/2010/main" val="283970973"/>
              </p:ext>
            </p:extLst>
          </p:nvPr>
        </p:nvGraphicFramePr>
        <p:xfrm>
          <a:off x="796635" y="1569546"/>
          <a:ext cx="10598726" cy="2407920"/>
        </p:xfrm>
        <a:graphic>
          <a:graphicData uri="http://schemas.openxmlformats.org/drawingml/2006/table">
            <a:tbl>
              <a:tblPr firstRow="1" bandRow="1">
                <a:effectLst>
                  <a:outerShdw blurRad="50800" dist="38100" dir="2700000" algn="tl" rotWithShape="0">
                    <a:prstClr val="black">
                      <a:alpha val="40000"/>
                    </a:prstClr>
                  </a:outerShdw>
                </a:effectLst>
                <a:tableStyleId>{C4B1156A-380E-4F78-BDF5-A606A8083BF9}</a:tableStyleId>
              </a:tblPr>
              <a:tblGrid>
                <a:gridCol w="2638774">
                  <a:extLst>
                    <a:ext uri="{9D8B030D-6E8A-4147-A177-3AD203B41FA5}">
                      <a16:colId xmlns:a16="http://schemas.microsoft.com/office/drawing/2014/main" val="876094584"/>
                    </a:ext>
                  </a:extLst>
                </a:gridCol>
                <a:gridCol w="7959952">
                  <a:extLst>
                    <a:ext uri="{9D8B030D-6E8A-4147-A177-3AD203B41FA5}">
                      <a16:colId xmlns:a16="http://schemas.microsoft.com/office/drawing/2014/main" val="1200926485"/>
                    </a:ext>
                  </a:extLst>
                </a:gridCol>
              </a:tblGrid>
              <a:tr h="212701">
                <a:tc>
                  <a:txBody>
                    <a:bodyPr/>
                    <a:lstStyle/>
                    <a:p>
                      <a:r>
                        <a:rPr lang="en-US" sz="1600" b="1">
                          <a:solidFill>
                            <a:schemeClr val="tx2"/>
                          </a:solidFill>
                        </a:rPr>
                        <a:t>Water Surface Classification</a:t>
                      </a:r>
                      <a:endParaRPr lang="en-US" sz="1600" b="1">
                        <a:solidFill>
                          <a:schemeClr val="tx2"/>
                        </a:solidFill>
                        <a:latin typeface="Arial" panose="020B0604020202020204" pitchFamily="34" charset="0"/>
                        <a:cs typeface="Arial" panose="020B0604020202020204" pitchFamily="34" charset="0"/>
                      </a:endParaRPr>
                    </a:p>
                  </a:txBody>
                  <a:tcP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3E6682"/>
                    </a:solidFill>
                  </a:tcPr>
                </a:tc>
                <a:tc>
                  <a:txBody>
                    <a:bodyPr/>
                    <a:lstStyle/>
                    <a:p>
                      <a:r>
                        <a:rPr lang="en-US" sz="1600" b="1">
                          <a:solidFill>
                            <a:schemeClr val="tx2"/>
                          </a:solidFill>
                        </a:rPr>
                        <a:t>Definition</a:t>
                      </a:r>
                      <a:endParaRPr lang="en-US" sz="1600" b="1">
                        <a:solidFill>
                          <a:schemeClr val="tx2"/>
                        </a:solidFill>
                        <a:latin typeface="Arial" panose="020B0604020202020204" pitchFamily="34" charset="0"/>
                        <a:cs typeface="Arial" panose="020B0604020202020204" pitchFamily="34" charset="0"/>
                      </a:endParaRPr>
                    </a:p>
                  </a:txBody>
                  <a:tcPr anchor="b">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3E6682"/>
                    </a:solidFill>
                  </a:tcPr>
                </a:tc>
                <a:extLst>
                  <a:ext uri="{0D108BD9-81ED-4DB2-BD59-A6C34878D82A}">
                    <a16:rowId xmlns:a16="http://schemas.microsoft.com/office/drawing/2014/main" val="2945070261"/>
                  </a:ext>
                </a:extLst>
              </a:tr>
              <a:tr h="0">
                <a:tc>
                  <a:txBody>
                    <a:bodyPr/>
                    <a:lstStyle/>
                    <a:p>
                      <a:r>
                        <a:rPr lang="en-US" sz="1600" b="1">
                          <a:solidFill>
                            <a:schemeClr val="tx1"/>
                          </a:solidFill>
                        </a:rPr>
                        <a:t>Open Recreation</a:t>
                      </a:r>
                      <a:endParaRPr lang="en-US" sz="1600" b="1">
                        <a:solidFill>
                          <a:schemeClr val="tx1"/>
                        </a:solidFill>
                        <a:latin typeface="+mn-lt"/>
                        <a:cs typeface="Calibri"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a:solidFill>
                            <a:schemeClr val="tx1"/>
                          </a:solidFill>
                        </a:rPr>
                        <a:t>Those waters available for year-round or seasonal water-based recreational use.	</a:t>
                      </a:r>
                      <a:endParaRPr lang="en-US" sz="1600" b="0" kern="1200" baseline="0">
                        <a:solidFill>
                          <a:schemeClr val="tx1"/>
                        </a:solidFill>
                        <a:latin typeface="+mn-lt"/>
                        <a:ea typeface="+mn-ea"/>
                        <a:cs typeface="Calibri"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938564687"/>
                  </a:ext>
                </a:extLst>
              </a:tr>
              <a:tr h="0">
                <a:tc>
                  <a:txBody>
                    <a:bodyPr/>
                    <a:lstStyle/>
                    <a:p>
                      <a:r>
                        <a:rPr lang="en-US" sz="1600" b="1">
                          <a:solidFill>
                            <a:schemeClr val="tx1"/>
                          </a:solidFill>
                        </a:rPr>
                        <a:t>Restricted</a:t>
                      </a:r>
                      <a:endParaRPr lang="en-US" sz="1600" b="1">
                        <a:solidFill>
                          <a:schemeClr val="tx1"/>
                        </a:solidFill>
                        <a:latin typeface="+mn-lt"/>
                        <a:cs typeface="Calibri"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a:solidFill>
                            <a:schemeClr val="tx1"/>
                          </a:solidFill>
                        </a:rPr>
                        <a:t>Water areas restricted for project operations, safety, and security purposes.</a:t>
                      </a:r>
                      <a:endParaRPr lang="en-US" sz="1600" b="0" kern="1200" baseline="0">
                        <a:solidFill>
                          <a:schemeClr val="tx1"/>
                        </a:solidFill>
                        <a:latin typeface="+mn-lt"/>
                        <a:ea typeface="+mn-ea"/>
                        <a:cs typeface="Calibri"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extLst>
                  <a:ext uri="{0D108BD9-81ED-4DB2-BD59-A6C34878D82A}">
                    <a16:rowId xmlns:a16="http://schemas.microsoft.com/office/drawing/2014/main" val="1845021484"/>
                  </a:ext>
                </a:extLst>
              </a:tr>
              <a:tr h="370840">
                <a:tc>
                  <a:txBody>
                    <a:bodyPr/>
                    <a:lstStyle/>
                    <a:p>
                      <a:r>
                        <a:rPr lang="en-US" sz="1600" b="1">
                          <a:solidFill>
                            <a:schemeClr val="tx1"/>
                          </a:solidFill>
                        </a:rPr>
                        <a:t>Designated No-Wake</a:t>
                      </a:r>
                      <a:endParaRPr lang="en-US" sz="1600" b="1">
                        <a:solidFill>
                          <a:schemeClr val="tx1"/>
                        </a:solidFill>
                        <a:latin typeface="+mn-lt"/>
                        <a:cs typeface="Calibri"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a:solidFill>
                            <a:schemeClr val="tx1"/>
                          </a:solidFill>
                        </a:rPr>
                        <a:t>To protect environmentally sensitive shoreline areas, recreational water access areas from disturbance, and for public safety.</a:t>
                      </a:r>
                      <a:endParaRPr lang="en-US" sz="1600" b="0" kern="1200" baseline="0">
                        <a:solidFill>
                          <a:schemeClr val="tx1"/>
                        </a:solidFill>
                        <a:latin typeface="+mn-lt"/>
                        <a:ea typeface="+mn-ea"/>
                        <a:cs typeface="Calibri"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chemeClr val="tx2"/>
                    </a:solidFill>
                  </a:tcPr>
                </a:tc>
                <a:extLst>
                  <a:ext uri="{0D108BD9-81ED-4DB2-BD59-A6C34878D82A}">
                    <a16:rowId xmlns:a16="http://schemas.microsoft.com/office/drawing/2014/main" val="1000666814"/>
                  </a:ext>
                </a:extLst>
              </a:tr>
              <a:tr h="370840">
                <a:tc>
                  <a:txBody>
                    <a:bodyPr/>
                    <a:lstStyle/>
                    <a:p>
                      <a:r>
                        <a:rPr lang="en-US" sz="1600" b="1">
                          <a:solidFill>
                            <a:schemeClr val="tx1"/>
                          </a:solidFill>
                        </a:rPr>
                        <a:t>Fish and Wildlife Sanctuary</a:t>
                      </a:r>
                      <a:endParaRPr lang="en-US" sz="1600" b="1">
                        <a:solidFill>
                          <a:schemeClr val="tx1"/>
                        </a:solidFill>
                        <a:latin typeface="+mn-lt"/>
                        <a:cs typeface="Calibri"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tc>
                  <a:txBody>
                    <a:bodyPr/>
                    <a:lstStyle/>
                    <a:p>
                      <a:r>
                        <a:rPr lang="en-US" sz="1600">
                          <a:solidFill>
                            <a:schemeClr val="tx1"/>
                          </a:solidFill>
                        </a:rPr>
                        <a:t>Annual or seasonal restrictions on areas to protect fish and wildlife species during periods of migration, resting, feeding, nesting,</a:t>
                      </a:r>
                      <a:r>
                        <a:rPr lang="en-US" sz="1600" baseline="0">
                          <a:solidFill>
                            <a:schemeClr val="tx1"/>
                          </a:solidFill>
                        </a:rPr>
                        <a:t> and/or spawning.</a:t>
                      </a:r>
                      <a:endParaRPr lang="en-US" sz="1600" b="0">
                        <a:solidFill>
                          <a:schemeClr val="tx1"/>
                        </a:solidFill>
                        <a:latin typeface="+mn-lt"/>
                        <a:cs typeface="Calibri" pitchFamily="34" charset="0"/>
                      </a:endParaRPr>
                    </a:p>
                  </a:txBody>
                  <a:tcPr anchor="ctr">
                    <a:lnL w="12700" cap="flat" cmpd="sng" algn="ctr">
                      <a:solidFill>
                        <a:srgbClr val="3E6682"/>
                      </a:solidFill>
                      <a:prstDash val="solid"/>
                      <a:round/>
                      <a:headEnd type="none" w="med" len="med"/>
                      <a:tailEnd type="none" w="med" len="med"/>
                    </a:lnL>
                    <a:lnR w="12700" cap="flat" cmpd="sng" algn="ctr">
                      <a:solidFill>
                        <a:srgbClr val="3E6682"/>
                      </a:solidFill>
                      <a:prstDash val="solid"/>
                      <a:round/>
                      <a:headEnd type="none" w="med" len="med"/>
                      <a:tailEnd type="none" w="med" len="med"/>
                    </a:lnR>
                    <a:lnT w="12700" cap="flat" cmpd="sng" algn="ctr">
                      <a:solidFill>
                        <a:srgbClr val="3E6682"/>
                      </a:solidFill>
                      <a:prstDash val="solid"/>
                      <a:round/>
                      <a:headEnd type="none" w="med" len="med"/>
                      <a:tailEnd type="none" w="med" len="med"/>
                    </a:lnT>
                    <a:lnB w="12700" cap="flat" cmpd="sng" algn="ctr">
                      <a:solidFill>
                        <a:srgbClr val="3E6682"/>
                      </a:solidFill>
                      <a:prstDash val="solid"/>
                      <a:round/>
                      <a:headEnd type="none" w="med" len="med"/>
                      <a:tailEnd type="none" w="med" len="med"/>
                    </a:lnB>
                    <a:solidFill>
                      <a:srgbClr val="D4E1EA"/>
                    </a:solidFill>
                  </a:tcPr>
                </a:tc>
                <a:extLst>
                  <a:ext uri="{0D108BD9-81ED-4DB2-BD59-A6C34878D82A}">
                    <a16:rowId xmlns:a16="http://schemas.microsoft.com/office/drawing/2014/main" val="224545412"/>
                  </a:ext>
                </a:extLst>
              </a:tr>
            </a:tbl>
          </a:graphicData>
        </a:graphic>
      </p:graphicFrame>
    </p:spTree>
    <p:extLst>
      <p:ext uri="{BB962C8B-B14F-4D97-AF65-F5344CB8AC3E}">
        <p14:creationId xmlns:p14="http://schemas.microsoft.com/office/powerpoint/2010/main" val="1865487055"/>
      </p:ext>
    </p:extLst>
  </p:cSld>
  <p:clrMapOvr>
    <a:masterClrMapping/>
  </p:clrMapOvr>
  <mc:AlternateContent xmlns:mc="http://schemas.openxmlformats.org/markup-compatibility/2006" xmlns:p14="http://schemas.microsoft.com/office/powerpoint/2010/main">
    <mc:Choice Requires="p14">
      <p:transition spd="slow" p14:dur="2750" advClick="0" advTm="30000"/>
    </mc:Choice>
    <mc:Fallback xmlns="">
      <p:transition spd="slow" advClick="0" advTm="30000"/>
    </mc:Fallback>
  </mc:AlternateContent>
</p:sld>
</file>

<file path=ppt/theme/theme1.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5F7A1DD082344298DB266F4D52539F" ma:contentTypeVersion="13" ma:contentTypeDescription="Create a new document." ma:contentTypeScope="" ma:versionID="b9918fcb4e20417ca01fb14356d1fa08">
  <xsd:schema xmlns:xsd="http://www.w3.org/2001/XMLSchema" xmlns:xs="http://www.w3.org/2001/XMLSchema" xmlns:p="http://schemas.microsoft.com/office/2006/metadata/properties" xmlns:ns2="dbe4a607-2354-4af8-a1a3-971b4c030054" xmlns:ns3="4136e373-8406-474b-8f54-b97404911570" targetNamespace="http://schemas.microsoft.com/office/2006/metadata/properties" ma:root="true" ma:fieldsID="6b82cdb3cb111ad68f5866a9b5a42f94" ns2:_="" ns3:_="">
    <xsd:import namespace="dbe4a607-2354-4af8-a1a3-971b4c030054"/>
    <xsd:import namespace="4136e373-8406-474b-8f54-b9740491157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e4a607-2354-4af8-a1a3-971b4c0300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36e373-8406-474b-8f54-b9740491157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dcd08b8-4401-4fc8-b8b6-3de6ea13d71d}" ma:internalName="TaxCatchAll" ma:showField="CatchAllData" ma:web="4136e373-8406-474b-8f54-b974049115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136e373-8406-474b-8f54-b97404911570" xsi:nil="true"/>
    <lcf76f155ced4ddcb4097134ff3c332f xmlns="dbe4a607-2354-4af8-a1a3-971b4c03005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49FD5B-2116-4B08-BFA0-97D0DF9810D6}">
  <ds:schemaRefs>
    <ds:schemaRef ds:uri="4136e373-8406-474b-8f54-b97404911570"/>
    <ds:schemaRef ds:uri="dbe4a607-2354-4af8-a1a3-971b4c0300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8C2CD5-50C2-4A7C-996A-3D6312B83669}">
  <ds:schemaRefs>
    <ds:schemaRef ds:uri="http://schemas.microsoft.com/office/infopath/2007/PartnerControls"/>
    <ds:schemaRef ds:uri="http://schemas.microsoft.com/office/2006/documentManagement/types"/>
    <ds:schemaRef ds:uri="dbe4a607-2354-4af8-a1a3-971b4c030054"/>
    <ds:schemaRef ds:uri="4136e373-8406-474b-8f54-b97404911570"/>
    <ds:schemaRef ds:uri="http://purl.org/dc/term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7CAE72E-856B-4DF4-A9F6-93C41667E9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3949</Words>
  <Application>Microsoft Office PowerPoint</Application>
  <PresentationFormat>Widescreen</PresentationFormat>
  <Paragraphs>314</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2_Upper Left Star and Castle NON CUI</vt:lpstr>
      <vt:lpstr>Hodges Village Dam  Master Plan Revision</vt:lpstr>
      <vt:lpstr>Purpose of the Presentation</vt:lpstr>
      <vt:lpstr>Presentation Topics</vt:lpstr>
      <vt:lpstr>What is a Master Plan?</vt:lpstr>
      <vt:lpstr>Why do a revision?</vt:lpstr>
      <vt:lpstr>What is the revision process?</vt:lpstr>
      <vt:lpstr>Where are we in the Revision process?</vt:lpstr>
      <vt:lpstr>What is the revision process?  Land Classifications</vt:lpstr>
      <vt:lpstr>What is the revision process?  Water Surface Classifications</vt:lpstr>
      <vt:lpstr>What is in the current Master Plan? </vt:lpstr>
      <vt:lpstr>What about NEPA Compliance? The Environmental Assessment</vt:lpstr>
      <vt:lpstr>What is NOT Part of a Master Plan?</vt:lpstr>
      <vt:lpstr>What is changing or Proposed in the MP? </vt:lpstr>
      <vt:lpstr>How can I participate?</vt:lpstr>
      <vt:lpstr>How can I participate?</vt:lpstr>
      <vt:lpstr>Who can I talk to about the plan?</vt:lpstr>
      <vt:lpstr>When will the Final MP be completed?</vt:lpstr>
      <vt:lpstr>Thank you!</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Bluff Master Plan Public Meeting</dc:title>
  <dc:creator>ELW</dc:creator>
  <cp:lastModifiedBy>St Andre, Catherine D CIV USARMY CENAE (USA)</cp:lastModifiedBy>
  <cp:revision>2</cp:revision>
  <cp:lastPrinted>2024-04-10T13:54:20Z</cp:lastPrinted>
  <dcterms:created xsi:type="dcterms:W3CDTF">2017-02-20T05:10:01Z</dcterms:created>
  <dcterms:modified xsi:type="dcterms:W3CDTF">2024-07-25T15:32:12Z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0x0101001A5F7A1DD082344298DB266F4D52539F</vt:lpwstr>
  </property>
  <property fmtid="{D5CDD505-2E9C-101B-9397-08002B2CF9AE}" pid="3" name="MediaServiceImageTags">
    <vt:lpwstr/>
  </property>
</Properties>
</file>